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68" r:id="rId3"/>
    <p:sldId id="258" r:id="rId4"/>
    <p:sldId id="259" r:id="rId5"/>
    <p:sldId id="260" r:id="rId6"/>
    <p:sldId id="261" r:id="rId7"/>
    <p:sldId id="262" r:id="rId8"/>
    <p:sldId id="263" r:id="rId9"/>
    <p:sldId id="264" r:id="rId10"/>
    <p:sldId id="265" r:id="rId11"/>
    <p:sldId id="266" r:id="rId12"/>
    <p:sldId id="269" r:id="rId13"/>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70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703BE-4F11-3248-A16D-9428B3BCCD24}" type="datetimeFigureOut">
              <a:rPr lang="sv-SE" smtClean="0"/>
              <a:t>2015-07-15</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6C0BA-76B6-4B45-A511-9D725897E6C6}" type="slidenum">
              <a:rPr lang="sv-SE" smtClean="0"/>
              <a:t>‹Nr.›</a:t>
            </a:fld>
            <a:endParaRPr lang="sv-SE"/>
          </a:p>
        </p:txBody>
      </p:sp>
    </p:spTree>
    <p:extLst>
      <p:ext uri="{BB962C8B-B14F-4D97-AF65-F5344CB8AC3E}">
        <p14:creationId xmlns:p14="http://schemas.microsoft.com/office/powerpoint/2010/main" val="1539160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ceholder 2"/>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6083" name="Placeholder 3"/>
          <p:cNvSpPr>
            <a:spLocks noGrp="1"/>
          </p:cNvSpPr>
          <p:nvPr>
            <p:ph type="body" idx="1"/>
          </p:nvPr>
        </p:nvSpPr>
        <p:spPr bwMode="auto">
          <a:xfrm>
            <a:off x="685800" y="4343400"/>
            <a:ext cx="5486400" cy="4114800"/>
          </a:xfrm>
          <a:prstGeom prst="rect">
            <a:avLst/>
          </a:prstGeom>
          <a:noFill/>
          <a:ln>
            <a:solidFill>
              <a:srgbClr val="000000"/>
            </a:solidFill>
            <a:miter lim="800000"/>
            <a:headEnd/>
            <a:tailEnd/>
          </a:ln>
        </p:spPr>
        <p:txBody>
          <a:bodyPr>
            <a:prstTxWarp prst="textNoShape">
              <a:avLst/>
            </a:prstTxWarp>
          </a:bodyPr>
          <a:lstStyle/>
          <a:p>
            <a:pPr eaLnBrk="1" hangingPunct="1"/>
            <a:r>
              <a:rPr lang="en-US" noProof="0" dirty="0" smtClean="0"/>
              <a:t>The second study discussed today from</a:t>
            </a:r>
            <a:r>
              <a:rPr lang="en-US" baseline="0" noProof="0" dirty="0" smtClean="0"/>
              <a:t> the world of Hockey, aims to evaluate a potential utility of a psychometric tool that aims to measures psychological flexibility and hockey performance on ice. The tool is the AAQ for Hockey or the MVAS. </a:t>
            </a:r>
            <a:endParaRPr lang="en-US" noProof="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Placeholder 2"/>
          <p:cNvSpPr>
            <a:spLocks noGrp="1" noRot="1" noChangeAspect="1"/>
          </p:cNvSpPr>
          <p:nvPr>
            <p:ph type="sldImg"/>
          </p:nvPr>
        </p:nvSpPr>
        <p:spPr bwMode="auto">
          <a:noFill/>
          <a:ln>
            <a:solidFill>
              <a:srgbClr val="000000"/>
            </a:solidFill>
            <a:miter lim="800000"/>
            <a:headEnd/>
            <a:tailEnd/>
          </a:ln>
        </p:spPr>
      </p:sp>
      <p:sp>
        <p:nvSpPr>
          <p:cNvPr id="1843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Elite hockey players participated in the evaluation and refinement of the</a:t>
            </a:r>
            <a:r>
              <a:rPr lang="en-US" baseline="0" noProof="0" dirty="0" smtClean="0"/>
              <a:t> MVAS for hockey players</a:t>
            </a:r>
          </a:p>
          <a:p>
            <a:endParaRPr lang="en-US" baseline="0" noProof="0" dirty="0" smtClean="0"/>
          </a:p>
          <a:p>
            <a:r>
              <a:rPr lang="en-US" baseline="0" noProof="0" dirty="0" smtClean="0"/>
              <a:t>The 93 participants also provided answers to other self-report measures for statistical analysis and agreement comparison with other valid psychometric tests. </a:t>
            </a:r>
            <a:endParaRPr lang="en-US" noProof="0" dirty="0"/>
          </a:p>
        </p:txBody>
      </p:sp>
      <p:sp>
        <p:nvSpPr>
          <p:cNvPr id="4" name="Slide Number Placeholder 3"/>
          <p:cNvSpPr>
            <a:spLocks noGrp="1"/>
          </p:cNvSpPr>
          <p:nvPr>
            <p:ph type="sldNum" sz="quarter" idx="10"/>
          </p:nvPr>
        </p:nvSpPr>
        <p:spPr/>
        <p:txBody>
          <a:bodyPr/>
          <a:lstStyle/>
          <a:p>
            <a:pPr>
              <a:defRPr/>
            </a:pPr>
            <a:fld id="{0340E6BA-FA47-449B-9161-9D351A293632}" type="slidenum">
              <a:rPr lang="sv-SE" smtClean="0"/>
              <a:pPr>
                <a:defRPr/>
              </a:pPr>
              <a:t>4</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sum</a:t>
            </a:r>
            <a:r>
              <a:rPr lang="en-US" baseline="0" dirty="0" smtClean="0"/>
              <a:t> the results indicate that not only is the </a:t>
            </a:r>
            <a:r>
              <a:rPr lang="en-US" baseline="0" dirty="0" err="1" smtClean="0"/>
              <a:t>VAMSvalid</a:t>
            </a:r>
            <a:r>
              <a:rPr lang="en-US" baseline="0" dirty="0" smtClean="0"/>
              <a:t> </a:t>
            </a:r>
            <a:r>
              <a:rPr lang="en-US" baseline="0" dirty="0" smtClean="0"/>
              <a:t>when compared to other self-report psychometrics but is also useful in predicting performance. Given that CBS and ACT is a method of improving the scores on similar psychometrics there is evidence to suggest and research needed to suggest that ACT and psychological flexibility interventions improve performance that can be predicted by the MVAS. </a:t>
            </a:r>
            <a:endParaRPr lang="en-US" dirty="0"/>
          </a:p>
        </p:txBody>
      </p:sp>
      <p:sp>
        <p:nvSpPr>
          <p:cNvPr id="4" name="Slide Number Placeholder 3"/>
          <p:cNvSpPr>
            <a:spLocks noGrp="1"/>
          </p:cNvSpPr>
          <p:nvPr>
            <p:ph type="sldNum" sz="quarter" idx="10"/>
          </p:nvPr>
        </p:nvSpPr>
        <p:spPr/>
        <p:txBody>
          <a:bodyPr/>
          <a:lstStyle/>
          <a:p>
            <a:pPr>
              <a:defRPr/>
            </a:pPr>
            <a:fld id="{0340E6BA-FA47-449B-9161-9D351A293632}" type="slidenum">
              <a:rPr lang="sv-SE" smtClean="0"/>
              <a:pPr>
                <a:defRPr/>
              </a:pPr>
              <a:t>6</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final 10 item scale as indicated by the a</a:t>
            </a:r>
            <a:r>
              <a:rPr lang="en-US" baseline="0" dirty="0" smtClean="0"/>
              <a:t> factor analysis asses the following: </a:t>
            </a:r>
            <a:endParaRPr lang="en-US" dirty="0"/>
          </a:p>
        </p:txBody>
      </p:sp>
      <p:sp>
        <p:nvSpPr>
          <p:cNvPr id="4" name="Slide Number Placeholder 3"/>
          <p:cNvSpPr>
            <a:spLocks noGrp="1"/>
          </p:cNvSpPr>
          <p:nvPr>
            <p:ph type="sldNum" sz="quarter" idx="10"/>
          </p:nvPr>
        </p:nvSpPr>
        <p:spPr/>
        <p:txBody>
          <a:bodyPr/>
          <a:lstStyle/>
          <a:p>
            <a:pPr>
              <a:defRPr/>
            </a:pPr>
            <a:fld id="{0340E6BA-FA47-449B-9161-9D351A293632}" type="slidenum">
              <a:rPr lang="sv-SE" smtClean="0">
                <a:solidFill>
                  <a:prstClr val="black"/>
                </a:solidFill>
              </a:rPr>
              <a:pPr>
                <a:defRPr/>
              </a:pPr>
              <a:t>7</a:t>
            </a:fld>
            <a:endParaRPr lang="sv-SE">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noProof="0" dirty="0" smtClean="0"/>
              <a:t>Way cool stuff the MVAS predicted </a:t>
            </a:r>
            <a:r>
              <a:rPr lang="en-US" baseline="0" noProof="0" dirty="0" smtClean="0"/>
              <a:t>psychological flexibility, pre and post intervention. And predicted better performance on ice performance And is at all statistical levels significant. </a:t>
            </a:r>
            <a:endParaRPr lang="en-US" noProof="0" dirty="0"/>
          </a:p>
        </p:txBody>
      </p:sp>
      <p:sp>
        <p:nvSpPr>
          <p:cNvPr id="4" name="Platshållare för bildnummer 3"/>
          <p:cNvSpPr>
            <a:spLocks noGrp="1"/>
          </p:cNvSpPr>
          <p:nvPr>
            <p:ph type="sldNum" sz="quarter" idx="10"/>
          </p:nvPr>
        </p:nvSpPr>
        <p:spPr/>
        <p:txBody>
          <a:bodyPr/>
          <a:lstStyle/>
          <a:p>
            <a:pPr>
              <a:defRPr/>
            </a:pPr>
            <a:fld id="{0340E6BA-FA47-449B-9161-9D351A293632}" type="slidenum">
              <a:rPr lang="sv-SE" smtClean="0">
                <a:solidFill>
                  <a:prstClr val="black"/>
                </a:solidFill>
              </a:rPr>
              <a:pPr>
                <a:defRPr/>
              </a:pPr>
              <a:t>9</a:t>
            </a:fld>
            <a:endParaRPr lang="sv-SE">
              <a:solidFill>
                <a:prstClr val="black"/>
              </a:solidFill>
            </a:endParaRPr>
          </a:p>
        </p:txBody>
      </p:sp>
    </p:spTree>
    <p:extLst>
      <p:ext uri="{BB962C8B-B14F-4D97-AF65-F5344CB8AC3E}">
        <p14:creationId xmlns:p14="http://schemas.microsoft.com/office/powerpoint/2010/main" val="3962504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sv-SE" smtClean="0"/>
              <a:t>Klicka här för att ändra format</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dirty="0"/>
          </a:p>
        </p:txBody>
      </p:sp>
      <p:sp>
        <p:nvSpPr>
          <p:cNvPr id="4" name="Date Placeholder 3"/>
          <p:cNvSpPr>
            <a:spLocks noGrp="1"/>
          </p:cNvSpPr>
          <p:nvPr>
            <p:ph type="dt" sz="half" idx="10"/>
          </p:nvPr>
        </p:nvSpPr>
        <p:spPr/>
        <p:txBody>
          <a:bodyPr/>
          <a:lstStyle/>
          <a:p>
            <a:fld id="{D5369942-3A66-3B4C-9D5B-4289B20478A7}" type="datetimeFigureOut">
              <a:rPr lang="sv-SE" smtClean="0"/>
              <a:t>2015-07-15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sv-SE" smtClean="0"/>
              <a:t>Klicka här för att ändra format</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D5369942-3A66-3B4C-9D5B-4289B20478A7}" type="datetimeFigureOut">
              <a:rPr lang="sv-SE" smtClean="0"/>
              <a:t>2015-07-15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C2D3F5-3919-C24F-87DF-5F82FBF0A145}" type="slidenum">
              <a:rPr lang="sv-SE" smtClean="0"/>
              <a:t>‹Nr.›</a:t>
            </a:fld>
            <a:endParaRPr lang="sv-SE"/>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Vertical Text Placeholder 2"/>
          <p:cNvSpPr>
            <a:spLocks noGrp="1"/>
          </p:cNvSpPr>
          <p:nvPr>
            <p:ph type="body" orient="vert" idx="1"/>
          </p:nvPr>
        </p:nvSpPr>
        <p:spPr/>
        <p:txBody>
          <a:bodyPr vert="eaVert"/>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D5369942-3A66-3B4C-9D5B-4289B20478A7}" type="datetimeFigureOut">
              <a:rPr lang="sv-SE" smtClean="0"/>
              <a:t>2015-07-15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sv-SE" smtClean="0"/>
              <a:t>Klicka här för att ändra format</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D5369942-3A66-3B4C-9D5B-4289B20478A7}" type="datetimeFigureOut">
              <a:rPr lang="sv-SE" smtClean="0"/>
              <a:t>2015-07-15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idx="1"/>
          </p:nvPr>
        </p:nvSpPr>
        <p:spPr/>
        <p:txBody>
          <a:bodyPr/>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D5369942-3A66-3B4C-9D5B-4289B20478A7}" type="datetimeFigureOut">
              <a:rPr lang="sv-SE" smtClean="0"/>
              <a:t>2015-07-15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bild med bildobjekt">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sv-SE" smtClean="0"/>
              <a:t>Klicka här för att ändra format</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dirty="0"/>
          </a:p>
        </p:txBody>
      </p:sp>
      <p:sp>
        <p:nvSpPr>
          <p:cNvPr id="4" name="Date Placeholder 3"/>
          <p:cNvSpPr>
            <a:spLocks noGrp="1"/>
          </p:cNvSpPr>
          <p:nvPr>
            <p:ph type="dt" sz="half" idx="10"/>
          </p:nvPr>
        </p:nvSpPr>
        <p:spPr/>
        <p:txBody>
          <a:bodyPr/>
          <a:lstStyle/>
          <a:p>
            <a:fld id="{D5369942-3A66-3B4C-9D5B-4289B20478A7}" type="datetimeFigureOut">
              <a:rPr lang="sv-SE" smtClean="0"/>
              <a:t>2015-07-15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C2D3F5-3919-C24F-87DF-5F82FBF0A145}" type="slidenum">
              <a:rPr lang="sv-SE" smtClean="0"/>
              <a:t>‹Nr.›</a:t>
            </a:fld>
            <a:endParaRPr lang="sv-SE"/>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sv-SE" smtClean="0"/>
              <a:t>Klicka här för att ändra format</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D5369942-3A66-3B4C-9D5B-4289B20478A7}" type="datetimeFigureOut">
              <a:rPr lang="sv-SE" smtClean="0"/>
              <a:t>2015-07-15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sv-SE" smtClean="0"/>
              <a:t>Klicka här för att ändra format</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Date Placeholder 4"/>
          <p:cNvSpPr>
            <a:spLocks noGrp="1"/>
          </p:cNvSpPr>
          <p:nvPr>
            <p:ph type="dt" sz="half" idx="10"/>
          </p:nvPr>
        </p:nvSpPr>
        <p:spPr/>
        <p:txBody>
          <a:bodyPr/>
          <a:lstStyle/>
          <a:p>
            <a:fld id="{D5369942-3A66-3B4C-9D5B-4289B20478A7}" type="datetimeFigureOut">
              <a:rPr lang="sv-SE" smtClean="0"/>
              <a:t>2015-07-15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sv-SE" smtClean="0"/>
              <a:t>Klicka här för att ändra format</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7" name="Date Placeholder 6"/>
          <p:cNvSpPr>
            <a:spLocks noGrp="1"/>
          </p:cNvSpPr>
          <p:nvPr>
            <p:ph type="dt" sz="half" idx="10"/>
          </p:nvPr>
        </p:nvSpPr>
        <p:spPr/>
        <p:txBody>
          <a:bodyPr/>
          <a:lstStyle/>
          <a:p>
            <a:fld id="{D5369942-3A66-3B4C-9D5B-4289B20478A7}" type="datetimeFigureOut">
              <a:rPr lang="sv-SE" smtClean="0"/>
              <a:t>2015-07-15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Date Placeholder 2"/>
          <p:cNvSpPr>
            <a:spLocks noGrp="1"/>
          </p:cNvSpPr>
          <p:nvPr>
            <p:ph type="dt" sz="half" idx="10"/>
          </p:nvPr>
        </p:nvSpPr>
        <p:spPr/>
        <p:txBody>
          <a:bodyPr/>
          <a:lstStyle/>
          <a:p>
            <a:fld id="{D5369942-3A66-3B4C-9D5B-4289B20478A7}" type="datetimeFigureOut">
              <a:rPr lang="sv-SE" smtClean="0"/>
              <a:t>2015-07-15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69942-3A66-3B4C-9D5B-4289B20478A7}" type="datetimeFigureOut">
              <a:rPr lang="sv-SE" smtClean="0"/>
              <a:t>2015-07-15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sv-SE" smtClean="0"/>
              <a:t>Klicka här för att ändra format</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D5369942-3A66-3B4C-9D5B-4289B20478A7}" type="datetimeFigureOut">
              <a:rPr lang="sv-SE" smtClean="0"/>
              <a:t>2015-07-15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C2D3F5-3919-C24F-87DF-5F82FBF0A145}" type="slidenum">
              <a:rPr lang="sv-SE" smtClean="0"/>
              <a:t>‹Nr.›</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sv-SE" smtClean="0"/>
              <a:t>Klicka här för att ändra format</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5369942-3A66-3B4C-9D5B-4289B20478A7}" type="datetimeFigureOut">
              <a:rPr lang="sv-SE" smtClean="0"/>
              <a:t>2015-07-15</a:t>
            </a:fld>
            <a:endParaRPr lang="sv-SE"/>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sv-SE"/>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CC2D3F5-3919-C24F-87DF-5F82FBF0A145}" type="slidenum">
              <a:rPr lang="sv-SE" smtClean="0"/>
              <a:t>‹Nr.›</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dokument1.docx"/><Relationship Id="rId5"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22387" y="1247922"/>
            <a:ext cx="6499225" cy="3186658"/>
          </a:xfrm>
        </p:spPr>
        <p:txBody>
          <a:bodyPr>
            <a:noAutofit/>
          </a:bodyPr>
          <a:lstStyle/>
          <a:p>
            <a:pPr>
              <a:buClr>
                <a:srgbClr val="6FB7D7"/>
              </a:buClr>
            </a:pPr>
            <a:r>
              <a:rPr lang="en-GB" sz="3200" dirty="0" smtClean="0"/>
              <a:t>Values, Acceptance, Mindfulness Scale (VAMS) for Ice Hockey Players: </a:t>
            </a:r>
            <a:br>
              <a:rPr lang="en-GB" sz="3200" dirty="0" smtClean="0"/>
            </a:br>
            <a:r>
              <a:rPr lang="en-GB" sz="3200" dirty="0" smtClean="0"/>
              <a:t>Preliminary </a:t>
            </a:r>
            <a:r>
              <a:rPr lang="en-GB" sz="3200" dirty="0"/>
              <a:t>Psychometric </a:t>
            </a:r>
            <a:r>
              <a:rPr lang="en-GB" sz="3200" dirty="0" smtClean="0"/>
              <a:t>Properties</a:t>
            </a:r>
            <a:r>
              <a:rPr lang="en-GB" sz="3200" dirty="0"/>
              <a:t/>
            </a:r>
            <a:br>
              <a:rPr lang="en-GB" sz="3200" dirty="0"/>
            </a:br>
            <a:endParaRPr lang="en-GB" sz="3200" dirty="0"/>
          </a:p>
        </p:txBody>
      </p:sp>
      <p:sp>
        <p:nvSpPr>
          <p:cNvPr id="3" name="Underrubrik 2"/>
          <p:cNvSpPr>
            <a:spLocks noGrp="1"/>
          </p:cNvSpPr>
          <p:nvPr>
            <p:ph type="subTitle" idx="1"/>
          </p:nvPr>
        </p:nvSpPr>
        <p:spPr>
          <a:xfrm>
            <a:off x="1322388" y="4256305"/>
            <a:ext cx="6499225" cy="1782746"/>
          </a:xfrm>
        </p:spPr>
        <p:txBody>
          <a:bodyPr rtlCol="0">
            <a:noAutofit/>
          </a:bodyPr>
          <a:lstStyle/>
          <a:p>
            <a:pPr marL="0" indent="0" algn="ctr" eaLnBrk="1" fontAlgn="auto" hangingPunct="1">
              <a:spcBef>
                <a:spcPts val="300"/>
              </a:spcBef>
              <a:spcAft>
                <a:spcPts val="0"/>
              </a:spcAft>
              <a:buClr>
                <a:schemeClr val="accent1">
                  <a:lumMod val="60000"/>
                  <a:lumOff val="40000"/>
                </a:schemeClr>
              </a:buClr>
              <a:buFont typeface="Wingdings 2" pitchFamily="18" charset="2"/>
              <a:buNone/>
              <a:defRPr/>
            </a:pPr>
            <a:endParaRPr lang="en-US" sz="1800" dirty="0" smtClean="0">
              <a:solidFill>
                <a:schemeClr val="tx1">
                  <a:tint val="75000"/>
                </a:schemeClr>
              </a:solidFill>
              <a:ea typeface="+mn-ea"/>
              <a:cs typeface="+mn-cs"/>
            </a:endParaRPr>
          </a:p>
          <a:p>
            <a:pPr marL="0" indent="0" algn="ctr" eaLnBrk="1" fontAlgn="auto" hangingPunct="1">
              <a:spcBef>
                <a:spcPts val="300"/>
              </a:spcBef>
              <a:spcAft>
                <a:spcPts val="0"/>
              </a:spcAft>
              <a:buClr>
                <a:schemeClr val="accent1">
                  <a:lumMod val="60000"/>
                  <a:lumOff val="40000"/>
                </a:schemeClr>
              </a:buClr>
              <a:buFont typeface="Wingdings 2" pitchFamily="18" charset="2"/>
              <a:buNone/>
              <a:defRPr/>
            </a:pPr>
            <a:r>
              <a:rPr lang="en-US" sz="1800" dirty="0" smtClean="0">
                <a:solidFill>
                  <a:schemeClr val="tx1">
                    <a:tint val="75000"/>
                  </a:schemeClr>
                </a:solidFill>
                <a:ea typeface="+mn-ea"/>
                <a:cs typeface="+mn-cs"/>
              </a:rPr>
              <a:t>Tobias Lundgren, </a:t>
            </a:r>
            <a:r>
              <a:rPr lang="en-US" sz="1800" dirty="0" err="1" smtClean="0">
                <a:solidFill>
                  <a:schemeClr val="tx1">
                    <a:tint val="75000"/>
                  </a:schemeClr>
                </a:solidFill>
                <a:ea typeface="+mn-ea"/>
                <a:cs typeface="+mn-cs"/>
              </a:rPr>
              <a:t>Olle</a:t>
            </a:r>
            <a:r>
              <a:rPr lang="en-US" sz="1800" dirty="0" smtClean="0">
                <a:solidFill>
                  <a:schemeClr val="tx1">
                    <a:tint val="75000"/>
                  </a:schemeClr>
                </a:solidFill>
                <a:ea typeface="+mn-ea"/>
                <a:cs typeface="+mn-cs"/>
              </a:rPr>
              <a:t> </a:t>
            </a:r>
            <a:r>
              <a:rPr lang="en-US" sz="1800" dirty="0" err="1" smtClean="0">
                <a:solidFill>
                  <a:schemeClr val="tx1">
                    <a:tint val="75000"/>
                  </a:schemeClr>
                </a:solidFill>
                <a:ea typeface="+mn-ea"/>
                <a:cs typeface="+mn-cs"/>
              </a:rPr>
              <a:t>Lööf</a:t>
            </a:r>
            <a:r>
              <a:rPr lang="en-US" sz="1800" dirty="0" smtClean="0">
                <a:solidFill>
                  <a:schemeClr val="tx1">
                    <a:tint val="75000"/>
                  </a:schemeClr>
                </a:solidFill>
              </a:rPr>
              <a:t>, Jon </a:t>
            </a:r>
            <a:r>
              <a:rPr lang="en-US" sz="1800" dirty="0" err="1" smtClean="0">
                <a:solidFill>
                  <a:schemeClr val="tx1">
                    <a:tint val="75000"/>
                  </a:schemeClr>
                </a:solidFill>
              </a:rPr>
              <a:t>Hasselkvist</a:t>
            </a:r>
            <a:r>
              <a:rPr lang="en-US" sz="1800" dirty="0" smtClean="0">
                <a:solidFill>
                  <a:schemeClr val="tx1">
                    <a:tint val="75000"/>
                  </a:schemeClr>
                </a:solidFill>
              </a:rPr>
              <a:t>, </a:t>
            </a:r>
            <a:r>
              <a:rPr lang="en-US" dirty="0" smtClean="0"/>
              <a:t>Et al. </a:t>
            </a:r>
            <a:endParaRPr lang="en-US" sz="1800" dirty="0" smtClean="0">
              <a:solidFill>
                <a:schemeClr val="tx1">
                  <a:tint val="75000"/>
                </a:schemeClr>
              </a:solidFill>
              <a:ea typeface="+mn-ea"/>
              <a:cs typeface="+mn-cs"/>
            </a:endParaRPr>
          </a:p>
          <a:p>
            <a:pPr marL="0" indent="0" algn="ctr" eaLnBrk="1" fontAlgn="auto" hangingPunct="1">
              <a:spcBef>
                <a:spcPts val="300"/>
              </a:spcBef>
              <a:spcAft>
                <a:spcPts val="0"/>
              </a:spcAft>
              <a:buClr>
                <a:schemeClr val="accent1">
                  <a:lumMod val="60000"/>
                  <a:lumOff val="40000"/>
                </a:schemeClr>
              </a:buClr>
              <a:buFont typeface="Wingdings 2" pitchFamily="18" charset="2"/>
              <a:buNone/>
              <a:defRPr/>
            </a:pPr>
            <a:r>
              <a:rPr lang="en-US" sz="1800" dirty="0" smtClean="0">
                <a:solidFill>
                  <a:schemeClr val="tx1">
                    <a:tint val="75000"/>
                  </a:schemeClr>
                </a:solidFill>
                <a:ea typeface="+mn-ea"/>
                <a:cs typeface="+mn-cs"/>
              </a:rPr>
              <a:t>Department of psychology </a:t>
            </a:r>
          </a:p>
          <a:p>
            <a:pPr marL="0" indent="0" algn="ctr" eaLnBrk="1" fontAlgn="auto" hangingPunct="1">
              <a:spcBef>
                <a:spcPts val="300"/>
              </a:spcBef>
              <a:spcAft>
                <a:spcPts val="0"/>
              </a:spcAft>
              <a:buClr>
                <a:schemeClr val="accent1">
                  <a:lumMod val="60000"/>
                  <a:lumOff val="40000"/>
                </a:schemeClr>
              </a:buClr>
              <a:buFont typeface="Wingdings 2" pitchFamily="18" charset="2"/>
              <a:buNone/>
              <a:defRPr/>
            </a:pPr>
            <a:r>
              <a:rPr lang="en-US" sz="1800" dirty="0" smtClean="0">
                <a:solidFill>
                  <a:schemeClr val="tx1">
                    <a:tint val="75000"/>
                  </a:schemeClr>
                </a:solidFill>
                <a:ea typeface="+mn-ea"/>
                <a:cs typeface="+mn-cs"/>
              </a:rPr>
              <a:t>University of Stockholm </a:t>
            </a:r>
          </a:p>
          <a:p>
            <a:r>
              <a:rPr lang="en-US" dirty="0" err="1"/>
              <a:t>Karolinska</a:t>
            </a:r>
            <a:r>
              <a:rPr lang="en-US" dirty="0"/>
              <a:t> </a:t>
            </a:r>
            <a:r>
              <a:rPr lang="en-US" dirty="0" err="1"/>
              <a:t>Institutet</a:t>
            </a:r>
            <a:r>
              <a:rPr lang="en-US" dirty="0"/>
              <a:t>, Department of Clinical Neuroscience &amp; Centre for Psychiatry Research and Education, Stockholm County Council </a:t>
            </a:r>
            <a:endParaRPr lang="sv-SE" dirty="0"/>
          </a:p>
          <a:p>
            <a:endParaRPr lang="sv-SE" dirty="0" smtClean="0"/>
          </a:p>
          <a:p>
            <a:pPr marL="0" indent="0" algn="ctr" eaLnBrk="1" fontAlgn="auto" hangingPunct="1">
              <a:spcBef>
                <a:spcPts val="300"/>
              </a:spcBef>
              <a:spcAft>
                <a:spcPts val="0"/>
              </a:spcAft>
              <a:buClr>
                <a:schemeClr val="accent1">
                  <a:lumMod val="60000"/>
                  <a:lumOff val="40000"/>
                </a:schemeClr>
              </a:buClr>
              <a:buFont typeface="Wingdings 2" pitchFamily="18" charset="2"/>
              <a:buNone/>
              <a:defRPr/>
            </a:pPr>
            <a:endParaRPr lang="en-US" sz="1800" dirty="0">
              <a:solidFill>
                <a:schemeClr val="tx1">
                  <a:tint val="75000"/>
                </a:schemeClr>
              </a:solidFill>
              <a:ea typeface="+mn-ea"/>
              <a:cs typeface="+mn-cs"/>
            </a:endParaRPr>
          </a:p>
        </p:txBody>
      </p:sp>
    </p:spTree>
    <p:extLst>
      <p:ext uri="{BB962C8B-B14F-4D97-AF65-F5344CB8AC3E}">
        <p14:creationId xmlns:p14="http://schemas.microsoft.com/office/powerpoint/2010/main" val="22131865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z="3600" dirty="0" smtClean="0"/>
              <a:t>Preliminary result </a:t>
            </a:r>
            <a:r>
              <a:rPr lang="en-US" sz="3600" dirty="0"/>
              <a:t>s</a:t>
            </a:r>
            <a:r>
              <a:rPr lang="en-US" sz="3600" dirty="0" smtClean="0"/>
              <a:t>ummary: </a:t>
            </a:r>
            <a:br>
              <a:rPr lang="en-US" sz="3600" dirty="0" smtClean="0"/>
            </a:br>
            <a:r>
              <a:rPr lang="en-US" sz="3600" dirty="0" smtClean="0"/>
              <a:t>Treatment sensitivity </a:t>
            </a:r>
            <a:endParaRPr lang="en-US" sz="3600" dirty="0"/>
          </a:p>
        </p:txBody>
      </p:sp>
      <p:sp>
        <p:nvSpPr>
          <p:cNvPr id="3" name="Platshållare för innehåll 2"/>
          <p:cNvSpPr>
            <a:spLocks noGrp="1"/>
          </p:cNvSpPr>
          <p:nvPr>
            <p:ph idx="1"/>
          </p:nvPr>
        </p:nvSpPr>
        <p:spPr/>
        <p:txBody>
          <a:bodyPr/>
          <a:lstStyle/>
          <a:p>
            <a:r>
              <a:rPr lang="en-US" dirty="0" smtClean="0"/>
              <a:t>VAMS is sensitive to interventions addressing experiential avoidance for hockey players. </a:t>
            </a:r>
            <a:endParaRPr lang="en-US" dirty="0"/>
          </a:p>
        </p:txBody>
      </p:sp>
    </p:spTree>
    <p:extLst>
      <p:ext uri="{BB962C8B-B14F-4D97-AF65-F5344CB8AC3E}">
        <p14:creationId xmlns:p14="http://schemas.microsoft.com/office/powerpoint/2010/main" val="10039235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ctr"/>
          <a:lstStyle/>
          <a:p>
            <a:r>
              <a:rPr lang="en-US" sz="3600" dirty="0" smtClean="0"/>
              <a:t>Summary and Conclusions</a:t>
            </a:r>
            <a:endParaRPr lang="en-US" sz="3600" dirty="0"/>
          </a:p>
        </p:txBody>
      </p:sp>
      <p:sp>
        <p:nvSpPr>
          <p:cNvPr id="3" name="Platshållare för innehåll 2"/>
          <p:cNvSpPr>
            <a:spLocks noGrp="1"/>
          </p:cNvSpPr>
          <p:nvPr>
            <p:ph idx="1"/>
          </p:nvPr>
        </p:nvSpPr>
        <p:spPr/>
        <p:txBody>
          <a:bodyPr/>
          <a:lstStyle/>
          <a:p>
            <a:r>
              <a:rPr lang="en-US" dirty="0" smtClean="0"/>
              <a:t>Although preliminary, the VAMS provides evidence for producing a valid, internally consistent and treatment sensitive scale for ice hockey players. </a:t>
            </a:r>
          </a:p>
          <a:p>
            <a:r>
              <a:rPr lang="en-US" dirty="0" smtClean="0"/>
              <a:t>More data is warranted to further evaluate the predictive validity of the instrument. </a:t>
            </a:r>
          </a:p>
        </p:txBody>
      </p:sp>
    </p:spTree>
    <p:extLst>
      <p:ext uri="{BB962C8B-B14F-4D97-AF65-F5344CB8AC3E}">
        <p14:creationId xmlns:p14="http://schemas.microsoft.com/office/powerpoint/2010/main" val="12274051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Thanks</a:t>
            </a:r>
            <a:r>
              <a:rPr lang="sv-SE" dirty="0" smtClean="0"/>
              <a:t> for </a:t>
            </a:r>
            <a:r>
              <a:rPr lang="sv-SE" dirty="0" err="1" smtClean="0"/>
              <a:t>your</a:t>
            </a:r>
            <a:r>
              <a:rPr lang="sv-SE" dirty="0" smtClean="0"/>
              <a:t> </a:t>
            </a:r>
            <a:r>
              <a:rPr lang="sv-SE" dirty="0" err="1" smtClean="0"/>
              <a:t>time</a:t>
            </a:r>
            <a:endParaRPr lang="sv-SE" dirty="0"/>
          </a:p>
        </p:txBody>
      </p:sp>
      <p:sp>
        <p:nvSpPr>
          <p:cNvPr id="3" name="Platshållare för innehåll 2"/>
          <p:cNvSpPr>
            <a:spLocks noGrp="1"/>
          </p:cNvSpPr>
          <p:nvPr>
            <p:ph idx="1"/>
          </p:nvPr>
        </p:nvSpPr>
        <p:spPr/>
        <p:txBody>
          <a:bodyPr/>
          <a:lstStyle/>
          <a:p>
            <a:r>
              <a:rPr lang="sv-SE" dirty="0" err="1" smtClean="0"/>
              <a:t>Tobias.lundgren@psychology.su.se</a:t>
            </a:r>
            <a:endParaRPr lang="sv-SE" dirty="0"/>
          </a:p>
        </p:txBody>
      </p:sp>
    </p:spTree>
    <p:extLst>
      <p:ext uri="{BB962C8B-B14F-4D97-AF65-F5344CB8AC3E}">
        <p14:creationId xmlns:p14="http://schemas.microsoft.com/office/powerpoint/2010/main" val="121805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ubrik 1"/>
          <p:cNvSpPr>
            <a:spLocks noGrp="1"/>
          </p:cNvSpPr>
          <p:nvPr>
            <p:ph type="title"/>
          </p:nvPr>
        </p:nvSpPr>
        <p:spPr/>
        <p:txBody>
          <a:bodyPr/>
          <a:lstStyle/>
          <a:p>
            <a:pPr eaLnBrk="1" hangingPunct="1"/>
            <a:r>
              <a:rPr lang="en-GB" smtClean="0"/>
              <a:t>Thanks to!</a:t>
            </a:r>
          </a:p>
        </p:txBody>
      </p:sp>
      <p:sp>
        <p:nvSpPr>
          <p:cNvPr id="17410" name="Platshållare för innehåll 2"/>
          <p:cNvSpPr>
            <a:spLocks noGrp="1"/>
          </p:cNvSpPr>
          <p:nvPr>
            <p:ph idx="1"/>
          </p:nvPr>
        </p:nvSpPr>
        <p:spPr/>
        <p:txBody>
          <a:bodyPr/>
          <a:lstStyle/>
          <a:p>
            <a:pPr eaLnBrk="1" hangingPunct="1"/>
            <a:r>
              <a:rPr lang="sv-SE" dirty="0" smtClean="0"/>
              <a:t>MODO hockey</a:t>
            </a:r>
          </a:p>
          <a:p>
            <a:pPr eaLnBrk="1" hangingPunct="1"/>
            <a:r>
              <a:rPr lang="en-GB" dirty="0" smtClean="0"/>
              <a:t>Markus </a:t>
            </a:r>
            <a:r>
              <a:rPr lang="en-GB" dirty="0" err="1" smtClean="0"/>
              <a:t>Näslund</a:t>
            </a:r>
            <a:r>
              <a:rPr lang="en-GB" dirty="0" smtClean="0"/>
              <a:t>, Per </a:t>
            </a:r>
            <a:r>
              <a:rPr lang="en-GB" dirty="0" err="1" smtClean="0"/>
              <a:t>Svartvadet</a:t>
            </a:r>
            <a:r>
              <a:rPr lang="en-GB" dirty="0" smtClean="0"/>
              <a:t>, Ulf Samuelsson, youth coaches, Players and my students Emil </a:t>
            </a:r>
            <a:r>
              <a:rPr lang="en-GB" dirty="0" err="1" smtClean="0"/>
              <a:t>Jader</a:t>
            </a:r>
            <a:endParaRPr lang="en-GB" dirty="0" smtClean="0"/>
          </a:p>
        </p:txBody>
      </p:sp>
    </p:spTree>
    <p:extLst>
      <p:ext uri="{BB962C8B-B14F-4D97-AF65-F5344CB8AC3E}">
        <p14:creationId xmlns:p14="http://schemas.microsoft.com/office/powerpoint/2010/main" val="34051230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49275" y="0"/>
            <a:ext cx="8042275" cy="1336675"/>
          </a:xfrm>
        </p:spPr>
        <p:txBody>
          <a:bodyPr anchor="ctr"/>
          <a:lstStyle/>
          <a:p>
            <a:r>
              <a:rPr lang="en-US" sz="3600" dirty="0" smtClean="0"/>
              <a:t>History</a:t>
            </a:r>
            <a:endParaRPr lang="en-US" sz="3600" dirty="0"/>
          </a:p>
        </p:txBody>
      </p:sp>
      <p:sp>
        <p:nvSpPr>
          <p:cNvPr id="3" name="Platshållare för innehåll 2"/>
          <p:cNvSpPr>
            <a:spLocks noGrp="1"/>
          </p:cNvSpPr>
          <p:nvPr>
            <p:ph idx="1"/>
          </p:nvPr>
        </p:nvSpPr>
        <p:spPr/>
        <p:txBody>
          <a:bodyPr>
            <a:normAutofit lnSpcReduction="10000"/>
          </a:bodyPr>
          <a:lstStyle/>
          <a:p>
            <a:r>
              <a:rPr lang="en-US" dirty="0" smtClean="0"/>
              <a:t>AAQ correlates with and predicts a lot (almost everything) (Hayes et al 2006)</a:t>
            </a:r>
          </a:p>
          <a:p>
            <a:pPr lvl="1"/>
            <a:r>
              <a:rPr lang="en-US" dirty="0" smtClean="0"/>
              <a:t>As behavioral researchers, our goal is to get as close the target behavior as possible. </a:t>
            </a:r>
          </a:p>
          <a:p>
            <a:r>
              <a:rPr lang="en-US" dirty="0" smtClean="0"/>
              <a:t>AAQ specific measures has shown to be more sensitive </a:t>
            </a:r>
            <a:r>
              <a:rPr lang="en-US" dirty="0" err="1" smtClean="0"/>
              <a:t>eg</a:t>
            </a:r>
            <a:r>
              <a:rPr lang="en-US" dirty="0" smtClean="0"/>
              <a:t> epilepsy and diabetes </a:t>
            </a:r>
            <a:r>
              <a:rPr lang="en-US" dirty="0" err="1" smtClean="0"/>
              <a:t>etc</a:t>
            </a:r>
            <a:r>
              <a:rPr lang="en-US" dirty="0" smtClean="0"/>
              <a:t> (Lundgren, Dahl, Hayes 2008; Gregg 2004)</a:t>
            </a:r>
          </a:p>
          <a:p>
            <a:pPr lvl="1"/>
            <a:r>
              <a:rPr lang="en-US" dirty="0" smtClean="0"/>
              <a:t>Therefore a specific AAQ (VAMS) measure for hockey players was developed: </a:t>
            </a:r>
          </a:p>
          <a:p>
            <a:pPr lvl="2"/>
            <a:r>
              <a:rPr lang="en-US" dirty="0" smtClean="0"/>
              <a:t>Can ice hockey flexibility be measured and does it  correlate with on ice performance?  </a:t>
            </a:r>
            <a:endParaRPr lang="en-US" dirty="0"/>
          </a:p>
        </p:txBody>
      </p:sp>
    </p:spTree>
    <p:extLst>
      <p:ext uri="{BB962C8B-B14F-4D97-AF65-F5344CB8AC3E}">
        <p14:creationId xmlns:p14="http://schemas.microsoft.com/office/powerpoint/2010/main" val="10761385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49275" y="0"/>
            <a:ext cx="8042275" cy="1336675"/>
          </a:xfrm>
        </p:spPr>
        <p:txBody>
          <a:bodyPr anchor="ctr"/>
          <a:lstStyle/>
          <a:p>
            <a:r>
              <a:rPr lang="en-US" sz="3600" dirty="0" smtClean="0"/>
              <a:t>Set-Up</a:t>
            </a:r>
            <a:endParaRPr lang="en-US" sz="3600" dirty="0"/>
          </a:p>
        </p:txBody>
      </p:sp>
      <p:sp>
        <p:nvSpPr>
          <p:cNvPr id="3" name="Platshållare för innehåll 2"/>
          <p:cNvSpPr>
            <a:spLocks noGrp="1"/>
          </p:cNvSpPr>
          <p:nvPr>
            <p:ph idx="1"/>
          </p:nvPr>
        </p:nvSpPr>
        <p:spPr/>
        <p:txBody>
          <a:bodyPr>
            <a:normAutofit fontScale="92500" lnSpcReduction="10000"/>
          </a:bodyPr>
          <a:lstStyle/>
          <a:p>
            <a:r>
              <a:rPr lang="en-US" dirty="0" smtClean="0"/>
              <a:t>Participants</a:t>
            </a:r>
          </a:p>
          <a:p>
            <a:pPr lvl="1"/>
            <a:r>
              <a:rPr lang="en-US" dirty="0" smtClean="0"/>
              <a:t>Elite Senior players (39), elite youth players (34), elite women players (20)</a:t>
            </a:r>
          </a:p>
          <a:p>
            <a:pPr lvl="1"/>
            <a:r>
              <a:rPr lang="en-US" dirty="0" smtClean="0"/>
              <a:t>Total N=93</a:t>
            </a:r>
          </a:p>
          <a:p>
            <a:r>
              <a:rPr lang="en-US" dirty="0" smtClean="0"/>
              <a:t>Self-rated VAMS, quality of life, depression, anxiety and stress</a:t>
            </a:r>
          </a:p>
          <a:p>
            <a:pPr lvl="1"/>
            <a:r>
              <a:rPr lang="en-US" dirty="0" smtClean="0"/>
              <a:t>Initial versions contained 22 items </a:t>
            </a:r>
          </a:p>
          <a:p>
            <a:pPr lvl="1"/>
            <a:r>
              <a:rPr lang="en-US" dirty="0" smtClean="0"/>
              <a:t>Final scale containtes10 items. (might have change after my last analysis)</a:t>
            </a:r>
          </a:p>
          <a:p>
            <a:r>
              <a:rPr lang="en-US" dirty="0" smtClean="0"/>
              <a:t>The scales utility was tested using: correlation analysis,  Factor analysis and homogeneity tests.</a:t>
            </a:r>
            <a:endParaRPr lang="en-US" dirty="0"/>
          </a:p>
        </p:txBody>
      </p:sp>
    </p:spTree>
    <p:extLst>
      <p:ext uri="{BB962C8B-B14F-4D97-AF65-F5344CB8AC3E}">
        <p14:creationId xmlns:p14="http://schemas.microsoft.com/office/powerpoint/2010/main" val="27533684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Concurrent and predictive Validity </a:t>
            </a:r>
            <a:endParaRPr lang="en-US" dirty="0"/>
          </a:p>
        </p:txBody>
      </p:sp>
      <p:sp>
        <p:nvSpPr>
          <p:cNvPr id="3" name="Platshållare för innehåll 2"/>
          <p:cNvSpPr>
            <a:spLocks noGrp="1"/>
          </p:cNvSpPr>
          <p:nvPr>
            <p:ph idx="1"/>
          </p:nvPr>
        </p:nvSpPr>
        <p:spPr/>
        <p:txBody>
          <a:bodyPr/>
          <a:lstStyle/>
          <a:p>
            <a:endParaRPr lang="sv-SE" dirty="0"/>
          </a:p>
        </p:txBody>
      </p:sp>
      <p:graphicFrame>
        <p:nvGraphicFramePr>
          <p:cNvPr id="4" name="Objekt 3"/>
          <p:cNvGraphicFramePr>
            <a:graphicFrameLocks noChangeAspect="1"/>
          </p:cNvGraphicFramePr>
          <p:nvPr>
            <p:extLst>
              <p:ext uri="{D42A27DB-BD31-4B8C-83A1-F6EECF244321}">
                <p14:modId xmlns:p14="http://schemas.microsoft.com/office/powerpoint/2010/main" val="2340635169"/>
              </p:ext>
            </p:extLst>
          </p:nvPr>
        </p:nvGraphicFramePr>
        <p:xfrm>
          <a:off x="168079" y="1600201"/>
          <a:ext cx="8796169" cy="5066392"/>
        </p:xfrm>
        <a:graphic>
          <a:graphicData uri="http://schemas.openxmlformats.org/presentationml/2006/ole">
            <mc:AlternateContent xmlns:mc="http://schemas.openxmlformats.org/markup-compatibility/2006">
              <mc:Choice xmlns:v="urn:schemas-microsoft-com:vml" Requires="v">
                <p:oleObj spid="_x0000_s1035" name="Dokument" r:id="rId4" imgW="5918200" imgH="1689100" progId="Word.Document.12">
                  <p:embed/>
                </p:oleObj>
              </mc:Choice>
              <mc:Fallback>
                <p:oleObj name="Dokument" r:id="rId4" imgW="5918200" imgH="1689100" progId="Word.Document.12">
                  <p:embed/>
                  <p:pic>
                    <p:nvPicPr>
                      <p:cNvPr id="0" name=""/>
                      <p:cNvPicPr/>
                      <p:nvPr/>
                    </p:nvPicPr>
                    <p:blipFill>
                      <a:blip r:embed="rId5"/>
                      <a:stretch>
                        <a:fillRect/>
                      </a:stretch>
                    </p:blipFill>
                    <p:spPr>
                      <a:xfrm>
                        <a:off x="168079" y="1600201"/>
                        <a:ext cx="8796169" cy="5066392"/>
                      </a:xfrm>
                      <a:prstGeom prst="rect">
                        <a:avLst/>
                      </a:prstGeom>
                    </p:spPr>
                  </p:pic>
                </p:oleObj>
              </mc:Fallback>
            </mc:AlternateContent>
          </a:graphicData>
        </a:graphic>
      </p:graphicFrame>
    </p:spTree>
    <p:extLst>
      <p:ext uri="{BB962C8B-B14F-4D97-AF65-F5344CB8AC3E}">
        <p14:creationId xmlns:p14="http://schemas.microsoft.com/office/powerpoint/2010/main" val="2046665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ctr"/>
          <a:lstStyle/>
          <a:p>
            <a:r>
              <a:rPr lang="en-US" sz="3600" dirty="0" smtClean="0"/>
              <a:t>Preliminary result </a:t>
            </a:r>
            <a:r>
              <a:rPr lang="en-US" sz="3600" dirty="0"/>
              <a:t>s</a:t>
            </a:r>
            <a:r>
              <a:rPr lang="en-US" sz="3600" dirty="0" smtClean="0"/>
              <a:t>ummary </a:t>
            </a:r>
            <a:endParaRPr lang="en-US" sz="3600" dirty="0"/>
          </a:p>
        </p:txBody>
      </p:sp>
      <p:sp>
        <p:nvSpPr>
          <p:cNvPr id="3" name="Platshållare för innehåll 2"/>
          <p:cNvSpPr>
            <a:spLocks noGrp="1"/>
          </p:cNvSpPr>
          <p:nvPr>
            <p:ph idx="1"/>
          </p:nvPr>
        </p:nvSpPr>
        <p:spPr/>
        <p:txBody>
          <a:bodyPr>
            <a:normAutofit/>
          </a:bodyPr>
          <a:lstStyle/>
          <a:p>
            <a:r>
              <a:rPr lang="en-US" dirty="0" smtClean="0"/>
              <a:t>VAMS is highly correlated with</a:t>
            </a:r>
          </a:p>
          <a:p>
            <a:pPr lvl="1"/>
            <a:r>
              <a:rPr lang="en-US" dirty="0" smtClean="0"/>
              <a:t>Quality of life</a:t>
            </a:r>
          </a:p>
          <a:p>
            <a:pPr lvl="1"/>
            <a:r>
              <a:rPr lang="en-US" dirty="0" smtClean="0"/>
              <a:t>Depression </a:t>
            </a:r>
          </a:p>
          <a:p>
            <a:pPr lvl="1"/>
            <a:r>
              <a:rPr lang="en-US" dirty="0" smtClean="0"/>
              <a:t>Anxiety and stress, and general experiential avoidance</a:t>
            </a:r>
          </a:p>
          <a:p>
            <a:pPr lvl="1"/>
            <a:r>
              <a:rPr lang="en-US" dirty="0" smtClean="0"/>
              <a:t>On ice performance </a:t>
            </a:r>
          </a:p>
          <a:p>
            <a:r>
              <a:rPr lang="en-US" dirty="0" smtClean="0"/>
              <a:t>Data indicates that VAMS may be able to account for unique variance among ice hockey populations.   </a:t>
            </a:r>
            <a:endParaRPr lang="en-US" dirty="0"/>
          </a:p>
        </p:txBody>
      </p:sp>
    </p:spTree>
    <p:extLst>
      <p:ext uri="{BB962C8B-B14F-4D97-AF65-F5344CB8AC3E}">
        <p14:creationId xmlns:p14="http://schemas.microsoft.com/office/powerpoint/2010/main" val="37773277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graphicFrame>
        <p:nvGraphicFramePr>
          <p:cNvPr id="4" name="Platshållare för innehåll 5"/>
          <p:cNvGraphicFramePr>
            <a:graphicFrameLocks/>
          </p:cNvGraphicFramePr>
          <p:nvPr>
            <p:extLst>
              <p:ext uri="{D42A27DB-BD31-4B8C-83A1-F6EECF244321}">
                <p14:modId xmlns:p14="http://schemas.microsoft.com/office/powerpoint/2010/main" val="130696046"/>
              </p:ext>
            </p:extLst>
          </p:nvPr>
        </p:nvGraphicFramePr>
        <p:xfrm>
          <a:off x="0" y="42334"/>
          <a:ext cx="9144000" cy="6846668"/>
        </p:xfrm>
        <a:graphic>
          <a:graphicData uri="http://schemas.openxmlformats.org/drawingml/2006/table">
            <a:tbl>
              <a:tblPr firstRow="1" firstCol="1" bandRow="1">
                <a:tableStyleId>{5C22544A-7EE6-4342-B048-85BDC9FD1C3A}</a:tableStyleId>
              </a:tblPr>
              <a:tblGrid>
                <a:gridCol w="4708002"/>
                <a:gridCol w="1889690"/>
                <a:gridCol w="1332251"/>
                <a:gridCol w="1214057"/>
              </a:tblGrid>
              <a:tr h="288401">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Items</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tx2"/>
                    </a:solidFill>
                  </a:tcPr>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Factor 1</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tx2"/>
                    </a:solidFill>
                  </a:tcPr>
                </a:tc>
                <a:tc>
                  <a:txBody>
                    <a:bodyPr/>
                    <a:lstStyle/>
                    <a:p>
                      <a:pPr algn="just">
                        <a:lnSpc>
                          <a:spcPct val="115000"/>
                        </a:lnSpc>
                        <a:spcAft>
                          <a:spcPts val="0"/>
                        </a:spcAft>
                      </a:pPr>
                      <a:r>
                        <a:rPr lang="en-US" sz="1400" smtClean="0">
                          <a:solidFill>
                            <a:schemeClr val="lt1"/>
                          </a:solidFill>
                          <a:effectLst/>
                          <a:latin typeface="Aharoni" panose="02010803020104030203" pitchFamily="2" charset="-79"/>
                          <a:ea typeface="+mn-ea"/>
                          <a:cs typeface="Aharoni" panose="02010803020104030203" pitchFamily="2" charset="-79"/>
                        </a:rPr>
                        <a:t>Factor</a:t>
                      </a:r>
                      <a:r>
                        <a:rPr lang="en-US" sz="1400" baseline="0" smtClean="0">
                          <a:solidFill>
                            <a:schemeClr val="lt1"/>
                          </a:solidFill>
                          <a:effectLst/>
                          <a:latin typeface="Aharoni" panose="02010803020104030203" pitchFamily="2" charset="-79"/>
                          <a:ea typeface="+mn-ea"/>
                          <a:cs typeface="Aharoni" panose="02010803020104030203" pitchFamily="2" charset="-79"/>
                        </a:rPr>
                        <a:t> 2</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tx2"/>
                    </a:solidFill>
                  </a:tcPr>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 Factor 3</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tx2"/>
                    </a:solidFill>
                  </a:tcPr>
                </a:tc>
              </a:tr>
              <a:tr h="461442">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dirty="0" smtClean="0">
                          <a:effectLst/>
                          <a:latin typeface="Aharoni" panose="02010803020104030203" pitchFamily="2" charset="-79"/>
                          <a:cs typeface="Aharoni" panose="02010803020104030203" pitchFamily="2" charset="-79"/>
                        </a:rPr>
                        <a:t>Flexible</a:t>
                      </a:r>
                      <a:r>
                        <a:rPr lang="en-US" sz="1400" baseline="0" dirty="0" smtClean="0">
                          <a:effectLst/>
                          <a:latin typeface="Aharoni" panose="02010803020104030203" pitchFamily="2" charset="-79"/>
                          <a:cs typeface="Aharoni" panose="02010803020104030203" pitchFamily="2" charset="-79"/>
                        </a:rPr>
                        <a:t> A</a:t>
                      </a:r>
                      <a:r>
                        <a:rPr lang="en-US" sz="1400" dirty="0" smtClean="0">
                          <a:effectLst/>
                          <a:latin typeface="Aharoni" panose="02010803020104030203" pitchFamily="2" charset="-79"/>
                          <a:cs typeface="Aharoni" panose="02010803020104030203" pitchFamily="2" charset="-79"/>
                        </a:rPr>
                        <a:t>ttention</a:t>
                      </a: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 </a:t>
                      </a:r>
                      <a:r>
                        <a:rPr lang="en-US" sz="1400" noProof="0" dirty="0" smtClean="0">
                          <a:effectLst/>
                          <a:latin typeface="Aharoni" panose="02010803020104030203" pitchFamily="2" charset="-79"/>
                          <a:cs typeface="Aharoni" panose="02010803020104030203" pitchFamily="2" charset="-79"/>
                        </a:rPr>
                        <a:t>Acceptance</a:t>
                      </a:r>
                      <a:endParaRPr lang="en-US" sz="1400" noProof="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Valued </a:t>
                      </a:r>
                    </a:p>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Action</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461442">
                <a:tc>
                  <a:txBody>
                    <a:bodyPr/>
                    <a:lstStyle/>
                    <a:p>
                      <a:pPr algn="l">
                        <a:lnSpc>
                          <a:spcPct val="115000"/>
                        </a:lnSpc>
                        <a:spcAft>
                          <a:spcPts val="0"/>
                        </a:spcAft>
                      </a:pPr>
                      <a:r>
                        <a:rPr lang="en-US" sz="1400" kern="1200" smtClean="0">
                          <a:solidFill>
                            <a:schemeClr val="bg1"/>
                          </a:solidFill>
                          <a:effectLst/>
                          <a:latin typeface="Aharoni" panose="02010803020104030203" pitchFamily="2" charset="-79"/>
                          <a:ea typeface="+mn-ea"/>
                          <a:cs typeface="Aharoni" panose="02010803020104030203" pitchFamily="2" charset="-79"/>
                        </a:rPr>
                        <a:t>During matches I get nervous and it makes me not perform as well as I could</a:t>
                      </a:r>
                      <a:endParaRPr lang="en-US" sz="1400" dirty="0">
                        <a:solidFill>
                          <a:schemeClr val="bg1"/>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.09</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solidFill>
                            <a:srgbClr val="FF0000"/>
                          </a:solidFill>
                          <a:effectLst/>
                          <a:latin typeface="Aharoni" panose="02010803020104030203" pitchFamily="2" charset="-79"/>
                          <a:cs typeface="Aharoni" panose="02010803020104030203" pitchFamily="2" charset="-79"/>
                        </a:rPr>
                        <a:t>.74</a:t>
                      </a:r>
                      <a:r>
                        <a:rPr lang="en-US" sz="1400" dirty="0" smtClean="0">
                          <a:effectLst/>
                          <a:latin typeface="Aharoni" panose="02010803020104030203" pitchFamily="2" charset="-79"/>
                          <a:cs typeface="Aharoni" panose="02010803020104030203" pitchFamily="2" charset="-79"/>
                        </a:rPr>
                        <a:t>(.56)</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.08</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461442">
                <a:tc>
                  <a:txBody>
                    <a:bodyPr/>
                    <a:lstStyle/>
                    <a:p>
                      <a:pPr algn="l">
                        <a:lnSpc>
                          <a:spcPct val="115000"/>
                        </a:lnSpc>
                        <a:spcAft>
                          <a:spcPts val="0"/>
                        </a:spcAft>
                      </a:pPr>
                      <a:r>
                        <a:rPr lang="en-US" sz="1400" kern="1200" smtClean="0">
                          <a:solidFill>
                            <a:schemeClr val="bg1"/>
                          </a:solidFill>
                          <a:effectLst/>
                          <a:latin typeface="Aharoni" panose="02010803020104030203" pitchFamily="2" charset="-79"/>
                          <a:ea typeface="+mn-ea"/>
                          <a:cs typeface="Aharoni" panose="02010803020104030203" pitchFamily="2" charset="-79"/>
                        </a:rPr>
                        <a:t>I worry about not being able to control my nervousness</a:t>
                      </a:r>
                      <a:endParaRPr lang="en-US" sz="1400" dirty="0">
                        <a:solidFill>
                          <a:schemeClr val="bg1"/>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.11</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solidFill>
                            <a:srgbClr val="FF0000"/>
                          </a:solidFill>
                          <a:effectLst/>
                          <a:latin typeface="Aharoni" panose="02010803020104030203" pitchFamily="2" charset="-79"/>
                          <a:cs typeface="Aharoni" panose="02010803020104030203" pitchFamily="2" charset="-79"/>
                        </a:rPr>
                        <a:t>.80</a:t>
                      </a:r>
                      <a:r>
                        <a:rPr lang="en-US" sz="1400" dirty="0" smtClean="0">
                          <a:effectLst/>
                          <a:latin typeface="Aharoni" panose="02010803020104030203" pitchFamily="2" charset="-79"/>
                          <a:cs typeface="Aharoni" panose="02010803020104030203" pitchFamily="2" charset="-79"/>
                        </a:rPr>
                        <a:t>(.66)</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.10</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461442">
                <a:tc>
                  <a:txBody>
                    <a:bodyPr/>
                    <a:lstStyle/>
                    <a:p>
                      <a:pPr algn="l">
                        <a:lnSpc>
                          <a:spcPct val="115000"/>
                        </a:lnSpc>
                        <a:spcAft>
                          <a:spcPts val="0"/>
                        </a:spcAft>
                      </a:pPr>
                      <a:r>
                        <a:rPr lang="en-US" sz="1400" kern="1200" smtClean="0">
                          <a:solidFill>
                            <a:schemeClr val="bg1"/>
                          </a:solidFill>
                          <a:effectLst/>
                          <a:latin typeface="Aharoni" panose="02010803020104030203" pitchFamily="2" charset="-79"/>
                          <a:ea typeface="+mn-ea"/>
                          <a:cs typeface="Aharoni" panose="02010803020104030203" pitchFamily="2" charset="-79"/>
                        </a:rPr>
                        <a:t>When I think of training I get tired and it just feels tedious</a:t>
                      </a:r>
                      <a:r>
                        <a:rPr lang="en-US" sz="1400" smtClean="0">
                          <a:solidFill>
                            <a:schemeClr val="bg1"/>
                          </a:solidFill>
                          <a:effectLst/>
                          <a:latin typeface="Aharoni" panose="02010803020104030203" pitchFamily="2" charset="-79"/>
                          <a:cs typeface="Aharoni" panose="02010803020104030203" pitchFamily="2" charset="-79"/>
                        </a:rPr>
                        <a:t> </a:t>
                      </a:r>
                      <a:endParaRPr lang="en-US" sz="1400" dirty="0">
                        <a:solidFill>
                          <a:schemeClr val="bg1"/>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.12</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a:t>
                      </a:r>
                      <a:r>
                        <a:rPr lang="en-US" sz="1400" dirty="0" smtClean="0">
                          <a:solidFill>
                            <a:srgbClr val="FF0000"/>
                          </a:solidFill>
                          <a:effectLst/>
                          <a:latin typeface="Aharoni" panose="02010803020104030203" pitchFamily="2" charset="-79"/>
                          <a:cs typeface="Aharoni" panose="02010803020104030203" pitchFamily="2" charset="-79"/>
                        </a:rPr>
                        <a:t>42</a:t>
                      </a:r>
                      <a:r>
                        <a:rPr lang="en-US" sz="1400" dirty="0" smtClean="0">
                          <a:effectLst/>
                          <a:latin typeface="Aharoni" panose="02010803020104030203" pitchFamily="2" charset="-79"/>
                          <a:cs typeface="Aharoni" panose="02010803020104030203" pitchFamily="2" charset="-79"/>
                        </a:rPr>
                        <a:t>(.29)</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.32</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259561">
                <a:tc>
                  <a:txBody>
                    <a:bodyPr/>
                    <a:lstStyle/>
                    <a:p>
                      <a:pPr algn="l">
                        <a:lnSpc>
                          <a:spcPct val="115000"/>
                        </a:lnSpc>
                        <a:spcAft>
                          <a:spcPts val="0"/>
                        </a:spcAft>
                      </a:pPr>
                      <a:r>
                        <a:rPr lang="en-US" sz="1400" smtClean="0">
                          <a:effectLst/>
                          <a:latin typeface="Aharoni" panose="02010803020104030203" pitchFamily="2" charset="-79"/>
                          <a:cs typeface="Aharoni" panose="02010803020104030203" pitchFamily="2" charset="-79"/>
                        </a:rPr>
                        <a:t>Worry get in the way of my success</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.19</a:t>
                      </a:r>
                      <a:endParaRPr lang="en-US" sz="140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solidFill>
                            <a:srgbClr val="FF0000"/>
                          </a:solidFill>
                          <a:effectLst/>
                          <a:latin typeface="Aharoni" panose="02010803020104030203" pitchFamily="2" charset="-79"/>
                          <a:cs typeface="Aharoni" panose="02010803020104030203" pitchFamily="2" charset="-79"/>
                        </a:rPr>
                        <a:t>.58</a:t>
                      </a:r>
                      <a:r>
                        <a:rPr lang="en-US" sz="1400" dirty="0" smtClean="0">
                          <a:effectLst/>
                          <a:latin typeface="Aharoni" panose="02010803020104030203" pitchFamily="2" charset="-79"/>
                          <a:cs typeface="Aharoni" panose="02010803020104030203" pitchFamily="2" charset="-79"/>
                        </a:rPr>
                        <a:t>(.37)</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-.03</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339878">
                <a:tc>
                  <a:txBody>
                    <a:bodyPr/>
                    <a:lstStyle/>
                    <a:p>
                      <a:pPr algn="l">
                        <a:lnSpc>
                          <a:spcPct val="115000"/>
                        </a:lnSpc>
                        <a:spcAft>
                          <a:spcPts val="0"/>
                        </a:spcAft>
                      </a:pPr>
                      <a:r>
                        <a:rPr lang="en-US" sz="1400" smtClean="0">
                          <a:effectLst/>
                          <a:latin typeface="Aharoni" panose="02010803020104030203" pitchFamily="2" charset="-79"/>
                          <a:cs typeface="Aharoni" panose="02010803020104030203" pitchFamily="2" charset="-79"/>
                        </a:rPr>
                        <a:t> I am yearning for feeling the thrill of the game</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.23</a:t>
                      </a:r>
                      <a:endParaRPr lang="en-US" sz="140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.02</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a:t>
                      </a:r>
                      <a:r>
                        <a:rPr lang="en-US" sz="1400" dirty="0" smtClean="0">
                          <a:solidFill>
                            <a:srgbClr val="FF0000"/>
                          </a:solidFill>
                          <a:effectLst/>
                          <a:latin typeface="Aharoni" panose="02010803020104030203" pitchFamily="2" charset="-79"/>
                          <a:cs typeface="Aharoni" panose="02010803020104030203" pitchFamily="2" charset="-79"/>
                        </a:rPr>
                        <a:t>49</a:t>
                      </a:r>
                      <a:r>
                        <a:rPr lang="en-US" sz="1400" dirty="0" smtClean="0">
                          <a:effectLst/>
                          <a:latin typeface="Aharoni" panose="02010803020104030203" pitchFamily="2" charset="-79"/>
                          <a:cs typeface="Aharoni" panose="02010803020104030203" pitchFamily="2" charset="-79"/>
                        </a:rPr>
                        <a:t>(.30)</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259561">
                <a:tc>
                  <a:txBody>
                    <a:bodyPr/>
                    <a:lstStyle/>
                    <a:p>
                      <a:pPr algn="l">
                        <a:lnSpc>
                          <a:spcPct val="115000"/>
                        </a:lnSpc>
                        <a:spcAft>
                          <a:spcPts val="0"/>
                        </a:spcAft>
                      </a:pPr>
                      <a:r>
                        <a:rPr lang="en-US" sz="1400" smtClean="0">
                          <a:effectLst/>
                          <a:latin typeface="Aharoni" panose="02010803020104030203" pitchFamily="2" charset="-79"/>
                          <a:cs typeface="Aharoni" panose="02010803020104030203" pitchFamily="2" charset="-79"/>
                        </a:rPr>
                        <a:t>I yearn for trainings</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.01</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.08</a:t>
                      </a:r>
                      <a:endParaRPr lang="en-US" sz="140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a:t>
                      </a:r>
                      <a:r>
                        <a:rPr lang="en-US" sz="1400" dirty="0" smtClean="0">
                          <a:solidFill>
                            <a:srgbClr val="FF0000"/>
                          </a:solidFill>
                          <a:effectLst/>
                          <a:latin typeface="Aharoni" panose="02010803020104030203" pitchFamily="2" charset="-79"/>
                          <a:cs typeface="Aharoni" panose="02010803020104030203" pitchFamily="2" charset="-79"/>
                        </a:rPr>
                        <a:t>59</a:t>
                      </a:r>
                      <a:r>
                        <a:rPr lang="en-US" sz="1400" dirty="0" smtClean="0">
                          <a:effectLst/>
                          <a:latin typeface="Aharoni" panose="02010803020104030203" pitchFamily="2" charset="-79"/>
                          <a:cs typeface="Aharoni" panose="02010803020104030203" pitchFamily="2" charset="-79"/>
                        </a:rPr>
                        <a:t>(.35)</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259561">
                <a:tc>
                  <a:txBody>
                    <a:bodyPr/>
                    <a:lstStyle/>
                    <a:p>
                      <a:pPr algn="l">
                        <a:lnSpc>
                          <a:spcPct val="115000"/>
                        </a:lnSpc>
                        <a:spcAft>
                          <a:spcPts val="0"/>
                        </a:spcAft>
                      </a:pPr>
                      <a:r>
                        <a:rPr lang="en-US" sz="1400" smtClean="0">
                          <a:effectLst/>
                          <a:latin typeface="Aharoni" panose="02010803020104030203" pitchFamily="2" charset="-79"/>
                          <a:cs typeface="Aharoni" panose="02010803020104030203" pitchFamily="2" charset="-79"/>
                        </a:rPr>
                        <a:t>I yearn for games</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.04</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.11</a:t>
                      </a:r>
                      <a:endParaRPr lang="en-US" sz="140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solidFill>
                            <a:srgbClr val="FF0000"/>
                          </a:solidFill>
                          <a:effectLst/>
                          <a:latin typeface="Aharoni" panose="02010803020104030203" pitchFamily="2" charset="-79"/>
                          <a:cs typeface="Aharoni" panose="02010803020104030203" pitchFamily="2" charset="-79"/>
                        </a:rPr>
                        <a:t>.91(</a:t>
                      </a:r>
                      <a:r>
                        <a:rPr lang="en-US" sz="1400" dirty="0" smtClean="0">
                          <a:effectLst/>
                          <a:latin typeface="Aharoni" panose="02010803020104030203" pitchFamily="2" charset="-79"/>
                          <a:cs typeface="Aharoni" panose="02010803020104030203" pitchFamily="2" charset="-79"/>
                        </a:rPr>
                        <a:t>.84)</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461442">
                <a:tc>
                  <a:txBody>
                    <a:bodyPr/>
                    <a:lstStyle/>
                    <a:p>
                      <a:pPr algn="l">
                        <a:lnSpc>
                          <a:spcPct val="115000"/>
                        </a:lnSpc>
                        <a:spcAft>
                          <a:spcPts val="0"/>
                        </a:spcAft>
                      </a:pPr>
                      <a:r>
                        <a:rPr lang="en-US" sz="1400" smtClean="0">
                          <a:effectLst/>
                          <a:latin typeface="Aharoni" panose="02010803020104030203" pitchFamily="2" charset="-79"/>
                          <a:cs typeface="Aharoni" panose="02010803020104030203" pitchFamily="2" charset="-79"/>
                        </a:rPr>
                        <a:t>I</a:t>
                      </a:r>
                      <a:r>
                        <a:rPr lang="en-US" sz="1400" baseline="0" smtClean="0">
                          <a:effectLst/>
                          <a:latin typeface="Aharoni" panose="02010803020104030203" pitchFamily="2" charset="-79"/>
                          <a:cs typeface="Aharoni" panose="02010803020104030203" pitchFamily="2" charset="-79"/>
                        </a:rPr>
                        <a:t> c</a:t>
                      </a:r>
                      <a:r>
                        <a:rPr lang="en-US" sz="1400" smtClean="0">
                          <a:effectLst/>
                          <a:latin typeface="Aharoni" panose="02010803020104030203" pitchFamily="2" charset="-79"/>
                          <a:cs typeface="Aharoni" panose="02010803020104030203" pitchFamily="2" charset="-79"/>
                        </a:rPr>
                        <a:t>an</a:t>
                      </a:r>
                      <a:r>
                        <a:rPr lang="en-US" sz="1400" baseline="0" smtClean="0">
                          <a:effectLst/>
                          <a:latin typeface="Aharoni" panose="02010803020104030203" pitchFamily="2" charset="-79"/>
                          <a:cs typeface="Aharoni" panose="02010803020104030203" pitchFamily="2" charset="-79"/>
                        </a:rPr>
                        <a:t> </a:t>
                      </a:r>
                      <a:r>
                        <a:rPr lang="en-US" sz="1400" smtClean="0">
                          <a:effectLst/>
                          <a:latin typeface="Aharoni" panose="02010803020104030203" pitchFamily="2" charset="-79"/>
                          <a:cs typeface="Aharoni" panose="02010803020104030203" pitchFamily="2" charset="-79"/>
                        </a:rPr>
                        <a:t>alway see alternatives in games and  feel</a:t>
                      </a:r>
                      <a:r>
                        <a:rPr lang="en-US" sz="1400" baseline="0" smtClean="0">
                          <a:effectLst/>
                          <a:latin typeface="Aharoni" panose="02010803020104030203" pitchFamily="2" charset="-79"/>
                          <a:cs typeface="Aharoni" panose="02010803020104030203" pitchFamily="2" charset="-79"/>
                        </a:rPr>
                        <a:t> I have plenty of time to choose between different options</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solidFill>
                            <a:srgbClr val="FF0000"/>
                          </a:solidFill>
                          <a:effectLst/>
                          <a:latin typeface="Aharoni" panose="02010803020104030203" pitchFamily="2" charset="-79"/>
                          <a:cs typeface="Aharoni" panose="02010803020104030203" pitchFamily="2" charset="-79"/>
                        </a:rPr>
                        <a:t>.</a:t>
                      </a:r>
                      <a:r>
                        <a:rPr lang="en-US" sz="1400" dirty="0" smtClean="0">
                          <a:solidFill>
                            <a:srgbClr val="FF0000"/>
                          </a:solidFill>
                          <a:effectLst/>
                          <a:latin typeface="Aharoni" panose="02010803020104030203" pitchFamily="2" charset="-79"/>
                          <a:cs typeface="Aharoni" panose="02010803020104030203" pitchFamily="2" charset="-79"/>
                        </a:rPr>
                        <a:t>92</a:t>
                      </a:r>
                      <a:r>
                        <a:rPr lang="en-US" sz="1400" dirty="0" smtClean="0">
                          <a:effectLst/>
                          <a:latin typeface="Aharoni" panose="02010803020104030203" pitchFamily="2" charset="-79"/>
                          <a:cs typeface="Aharoni" panose="02010803020104030203" pitchFamily="2" charset="-79"/>
                        </a:rPr>
                        <a:t>(.94)</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.21</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.22</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69216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aseline="0" smtClean="0">
                          <a:effectLst/>
                          <a:latin typeface="Aharoni" panose="02010803020104030203" pitchFamily="2" charset="-79"/>
                          <a:cs typeface="Aharoni" panose="02010803020104030203" pitchFamily="2" charset="-79"/>
                        </a:rPr>
                        <a:t>Even when stressed during games I consider my options carefully</a:t>
                      </a:r>
                      <a:endParaRPr lang="en-US" sz="1400" smtClean="0">
                        <a:solidFill>
                          <a:srgbClr val="000000"/>
                        </a:solidFill>
                        <a:effectLst/>
                        <a:latin typeface="Aharoni" panose="02010803020104030203" pitchFamily="2" charset="-79"/>
                        <a:ea typeface="Calibri"/>
                        <a:cs typeface="Aharoni" panose="02010803020104030203" pitchFamily="2" charset="-79"/>
                      </a:endParaRPr>
                    </a:p>
                    <a:p>
                      <a:pPr algn="l">
                        <a:lnSpc>
                          <a:spcPct val="115000"/>
                        </a:lnSpc>
                        <a:spcAft>
                          <a:spcPts val="0"/>
                        </a:spcAft>
                      </a:pP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solidFill>
                            <a:srgbClr val="FF0000"/>
                          </a:solidFill>
                          <a:effectLst/>
                          <a:latin typeface="Aharoni" panose="02010803020104030203" pitchFamily="2" charset="-79"/>
                          <a:cs typeface="Aharoni" panose="02010803020104030203" pitchFamily="2" charset="-79"/>
                        </a:rPr>
                        <a:t>.65</a:t>
                      </a:r>
                      <a:r>
                        <a:rPr lang="en-US" sz="1400" dirty="0" smtClean="0">
                          <a:effectLst/>
                          <a:latin typeface="Aharoni" panose="02010803020104030203" pitchFamily="2" charset="-79"/>
                          <a:cs typeface="Aharoni" panose="02010803020104030203" pitchFamily="2" charset="-79"/>
                        </a:rPr>
                        <a:t>(.48)</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.21</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.08</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461442">
                <a:tc>
                  <a:txBody>
                    <a:bodyPr/>
                    <a:lstStyle/>
                    <a:p>
                      <a:pPr algn="l">
                        <a:lnSpc>
                          <a:spcPct val="115000"/>
                        </a:lnSpc>
                        <a:spcAft>
                          <a:spcPts val="0"/>
                        </a:spcAft>
                      </a:pPr>
                      <a:r>
                        <a:rPr lang="en-US" sz="1400" smtClean="0">
                          <a:effectLst/>
                          <a:latin typeface="Aharoni" panose="02010803020104030203" pitchFamily="2" charset="-79"/>
                          <a:cs typeface="Aharoni" panose="02010803020104030203" pitchFamily="2" charset="-79"/>
                        </a:rPr>
                        <a:t>I always have plenty of time in situations on the ice</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solidFill>
                            <a:srgbClr val="FF0000"/>
                          </a:solidFill>
                          <a:effectLst/>
                          <a:latin typeface="Aharoni" panose="02010803020104030203" pitchFamily="2" charset="-79"/>
                          <a:cs typeface="Aharoni" panose="02010803020104030203" pitchFamily="2" charset="-79"/>
                        </a:rPr>
                        <a:t>.70</a:t>
                      </a:r>
                      <a:r>
                        <a:rPr lang="en-US" sz="1400" dirty="0" smtClean="0">
                          <a:effectLst/>
                          <a:latin typeface="Aharoni" panose="02010803020104030203" pitchFamily="2" charset="-79"/>
                          <a:cs typeface="Aharoni" panose="02010803020104030203" pitchFamily="2" charset="-79"/>
                        </a:rPr>
                        <a:t>(.50)</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.08</a:t>
                      </a:r>
                      <a:endParaRPr lang="en-US" sz="140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.03</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374921">
                <a:tc>
                  <a:txBody>
                    <a:bodyPr/>
                    <a:lstStyle/>
                    <a:p>
                      <a:pPr algn="l">
                        <a:lnSpc>
                          <a:spcPct val="115000"/>
                        </a:lnSpc>
                        <a:spcAft>
                          <a:spcPts val="0"/>
                        </a:spcAft>
                      </a:pPr>
                      <a:r>
                        <a:rPr lang="en-US" sz="1400" dirty="0" err="1" smtClean="0">
                          <a:effectLst/>
                          <a:latin typeface="Aharoni" panose="02010803020104030203" pitchFamily="2" charset="-79"/>
                          <a:cs typeface="Aharoni" panose="02010803020104030203" pitchFamily="2" charset="-79"/>
                        </a:rPr>
                        <a:t>Eigenvalue</a:t>
                      </a:r>
                      <a:endParaRPr lang="en-US" sz="1400" dirty="0" smtClean="0">
                        <a:effectLst/>
                        <a:latin typeface="Aharoni" panose="02010803020104030203" pitchFamily="2" charset="-79"/>
                        <a:cs typeface="Aharoni" panose="02010803020104030203" pitchFamily="2" charset="-79"/>
                      </a:endParaRPr>
                    </a:p>
                    <a:p>
                      <a:pPr algn="l">
                        <a:lnSpc>
                          <a:spcPct val="115000"/>
                        </a:lnSpc>
                        <a:spcAft>
                          <a:spcPts val="0"/>
                        </a:spcAft>
                      </a:pPr>
                      <a:r>
                        <a:rPr lang="en-US" sz="1400" dirty="0" smtClean="0">
                          <a:effectLst/>
                          <a:latin typeface="Aharoni" panose="02010803020104030203" pitchFamily="2" charset="-79"/>
                          <a:cs typeface="Aharoni" panose="02010803020104030203" pitchFamily="2" charset="-79"/>
                        </a:rPr>
                        <a:t>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accent1">
                        <a:alpha val="49000"/>
                      </a:schemeClr>
                    </a:solidFill>
                  </a:tcPr>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3,3</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1,7</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1,6</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259561">
                <a:tc>
                  <a:txBody>
                    <a:bodyPr/>
                    <a:lstStyle/>
                    <a:p>
                      <a:pPr algn="l">
                        <a:lnSpc>
                          <a:spcPct val="115000"/>
                        </a:lnSpc>
                        <a:spcAft>
                          <a:spcPts val="0"/>
                        </a:spcAft>
                      </a:pPr>
                      <a:r>
                        <a:rPr lang="en-US" sz="1400" dirty="0" smtClean="0">
                          <a:effectLst/>
                          <a:latin typeface="Aharoni" panose="02010803020104030203" pitchFamily="2" charset="-79"/>
                          <a:cs typeface="Aharoni" panose="02010803020104030203" pitchFamily="2" charset="-79"/>
                        </a:rPr>
                        <a:t>Mean of</a:t>
                      </a:r>
                      <a:r>
                        <a:rPr lang="en-US" sz="1400" baseline="0" dirty="0" smtClean="0">
                          <a:effectLst/>
                          <a:latin typeface="Aharoni" panose="02010803020104030203" pitchFamily="2" charset="-79"/>
                          <a:cs typeface="Aharoni" panose="02010803020104030203" pitchFamily="2" charset="-79"/>
                        </a:rPr>
                        <a:t> the </a:t>
                      </a:r>
                      <a:r>
                        <a:rPr lang="en-US" sz="1400" dirty="0" smtClean="0">
                          <a:effectLst/>
                          <a:latin typeface="Aharoni" panose="02010803020104030203" pitchFamily="2" charset="-79"/>
                          <a:cs typeface="Aharoni" panose="02010803020104030203" pitchFamily="2" charset="-79"/>
                        </a:rPr>
                        <a:t> communalities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accent1">
                        <a:alpha val="49000"/>
                      </a:schemeClr>
                    </a:solidFill>
                  </a:tcPr>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,64</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smtClean="0">
                          <a:effectLst/>
                          <a:latin typeface="Aharoni" panose="02010803020104030203" pitchFamily="2" charset="-79"/>
                          <a:cs typeface="Aharoni" panose="02010803020104030203" pitchFamily="2" charset="-79"/>
                        </a:rPr>
                        <a:t>,47</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Aft>
                          <a:spcPts val="0"/>
                        </a:spcAft>
                      </a:pPr>
                      <a:r>
                        <a:rPr lang="en-US" sz="1400" dirty="0" smtClean="0">
                          <a:effectLst/>
                          <a:latin typeface="Aharoni" panose="02010803020104030203" pitchFamily="2" charset="-79"/>
                          <a:cs typeface="Aharoni" panose="02010803020104030203" pitchFamily="2" charset="-79"/>
                        </a:rPr>
                        <a:t>.50</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259561">
                <a:tc>
                  <a:txBody>
                    <a:bodyPr/>
                    <a:lstStyle/>
                    <a:p>
                      <a:pPr algn="l">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Explained variance(%)</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accent1">
                        <a:alpha val="49000"/>
                      </a:schemeClr>
                    </a:solidFill>
                  </a:tcPr>
                </a:tc>
                <a:tc>
                  <a:txBody>
                    <a:bodyPr/>
                    <a:lstStyle/>
                    <a:p>
                      <a:pPr algn="just">
                        <a:lnSpc>
                          <a:spcPct val="115000"/>
                        </a:lnSpc>
                        <a:spcBef>
                          <a:spcPts val="600"/>
                        </a:spcBef>
                        <a:spcAft>
                          <a:spcPts val="600"/>
                        </a:spcAft>
                      </a:pPr>
                      <a:r>
                        <a:rPr lang="en-US" sz="1400" smtClean="0">
                          <a:effectLst/>
                          <a:latin typeface="Aharoni" panose="02010803020104030203" pitchFamily="2" charset="-79"/>
                          <a:cs typeface="Aharoni" panose="02010803020104030203" pitchFamily="2" charset="-79"/>
                        </a:rPr>
                        <a:t>33,2</a:t>
                      </a:r>
                      <a:endParaRPr lang="en-US" sz="140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Bef>
                          <a:spcPts val="600"/>
                        </a:spcBef>
                        <a:spcAft>
                          <a:spcPts val="600"/>
                        </a:spcAft>
                      </a:pPr>
                      <a:r>
                        <a:rPr lang="en-US" sz="1400" smtClean="0">
                          <a:effectLst/>
                          <a:latin typeface="Aharoni" panose="02010803020104030203" pitchFamily="2" charset="-79"/>
                          <a:cs typeface="Aharoni" panose="02010803020104030203" pitchFamily="2" charset="-79"/>
                        </a:rPr>
                        <a:t>16,7</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15,5</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259561">
                <a:tc>
                  <a:txBody>
                    <a:bodyPr/>
                    <a:lstStyle/>
                    <a:p>
                      <a:pPr algn="l">
                        <a:lnSpc>
                          <a:spcPct val="115000"/>
                        </a:lnSpc>
                        <a:spcBef>
                          <a:spcPts val="600"/>
                        </a:spcBef>
                        <a:spcAft>
                          <a:spcPts val="600"/>
                        </a:spcAft>
                      </a:pPr>
                      <a:r>
                        <a:rPr lang="en-US" sz="1400" dirty="0" err="1" smtClean="0">
                          <a:effectLst/>
                          <a:latin typeface="Aharoni" panose="02010803020104030203" pitchFamily="2" charset="-79"/>
                          <a:cs typeface="Aharoni" panose="02010803020104030203" pitchFamily="2" charset="-79"/>
                        </a:rPr>
                        <a:t>Cronbachs</a:t>
                      </a:r>
                      <a:r>
                        <a:rPr lang="en-US" sz="1400" dirty="0" smtClean="0">
                          <a:effectLst/>
                          <a:latin typeface="Aharoni" panose="02010803020104030203" pitchFamily="2" charset="-79"/>
                          <a:cs typeface="Aharoni" panose="02010803020104030203" pitchFamily="2" charset="-79"/>
                        </a:rPr>
                        <a:t> alpha (</a:t>
                      </a:r>
                      <a:r>
                        <a:rPr lang="en-US" sz="1400" dirty="0" err="1" smtClean="0">
                          <a:effectLst/>
                          <a:cs typeface="Aharoni" panose="02010803020104030203" pitchFamily="2" charset="-79"/>
                        </a:rPr>
                        <a:t>α</a:t>
                      </a:r>
                      <a:r>
                        <a:rPr lang="en-US" sz="1400" dirty="0" smtClean="0">
                          <a:effectLst/>
                          <a:latin typeface="Aharoni" panose="02010803020104030203" pitchFamily="2" charset="-79"/>
                          <a:cs typeface="Aharoni" panose="02010803020104030203" pitchFamily="2" charset="-79"/>
                        </a:rPr>
                        <a:t>)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accent1">
                        <a:alpha val="49000"/>
                      </a:schemeClr>
                    </a:solidFill>
                  </a:tcPr>
                </a:tc>
                <a:tc>
                  <a:txBody>
                    <a:bodyPr/>
                    <a:lstStyle/>
                    <a:p>
                      <a:pPr algn="just">
                        <a:lnSpc>
                          <a:spcPct val="115000"/>
                        </a:lnSpc>
                        <a:spcBef>
                          <a:spcPts val="600"/>
                        </a:spcBef>
                        <a:spcAft>
                          <a:spcPts val="600"/>
                        </a:spcAft>
                      </a:pPr>
                      <a:r>
                        <a:rPr lang="en-US" sz="1400" smtClean="0">
                          <a:effectLst/>
                          <a:latin typeface="Aharoni" panose="02010803020104030203" pitchFamily="2" charset="-79"/>
                          <a:cs typeface="Aharoni" panose="02010803020104030203" pitchFamily="2" charset="-79"/>
                        </a:rPr>
                        <a:t>.82</a:t>
                      </a:r>
                      <a:endParaRPr lang="en-US" sz="140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Bef>
                          <a:spcPts val="600"/>
                        </a:spcBef>
                        <a:spcAft>
                          <a:spcPts val="600"/>
                        </a:spcAft>
                      </a:pPr>
                      <a:r>
                        <a:rPr lang="en-US" sz="1400" smtClean="0">
                          <a:effectLst/>
                          <a:latin typeface="Aharoni" panose="02010803020104030203" pitchFamily="2" charset="-79"/>
                          <a:cs typeface="Aharoni" panose="02010803020104030203" pitchFamily="2" charset="-79"/>
                        </a:rPr>
                        <a:t>.74</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.65</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259561">
                <a:tc>
                  <a:txBody>
                    <a:bodyPr/>
                    <a:lstStyle/>
                    <a:p>
                      <a:pPr algn="l">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Mean of</a:t>
                      </a:r>
                      <a:r>
                        <a:rPr lang="en-US" sz="1400" baseline="0" dirty="0" smtClean="0">
                          <a:effectLst/>
                          <a:latin typeface="Aharoni" panose="02010803020104030203" pitchFamily="2" charset="-79"/>
                          <a:cs typeface="Aharoni" panose="02010803020104030203" pitchFamily="2" charset="-79"/>
                        </a:rPr>
                        <a:t> the scale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accent1">
                        <a:alpha val="49000"/>
                      </a:schemeClr>
                    </a:solidFill>
                  </a:tcPr>
                </a:tc>
                <a:tc>
                  <a:txBody>
                    <a:bodyPr/>
                    <a:lstStyle/>
                    <a:p>
                      <a:pPr algn="just">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Bef>
                          <a:spcPts val="600"/>
                        </a:spcBef>
                        <a:spcAft>
                          <a:spcPts val="600"/>
                        </a:spcAft>
                      </a:pPr>
                      <a:r>
                        <a:rPr lang="en-US" sz="1400" smtClean="0">
                          <a:effectLst/>
                          <a:latin typeface="Aharoni" panose="02010803020104030203" pitchFamily="2" charset="-79"/>
                          <a:cs typeface="Aharoni" panose="02010803020104030203" pitchFamily="2" charset="-79"/>
                        </a:rPr>
                        <a:t>2,74</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r h="259561">
                <a:tc>
                  <a:txBody>
                    <a:bodyPr/>
                    <a:lstStyle/>
                    <a:p>
                      <a:pPr algn="l">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 SD of the scale</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solidFill>
                      <a:schemeClr val="accent1">
                        <a:alpha val="49000"/>
                      </a:schemeClr>
                    </a:solidFill>
                  </a:tcPr>
                </a:tc>
                <a:tc>
                  <a:txBody>
                    <a:bodyPr/>
                    <a:lstStyle/>
                    <a:p>
                      <a:pPr algn="just">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1,20</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c>
                  <a:txBody>
                    <a:bodyPr/>
                    <a:lstStyle/>
                    <a:p>
                      <a:pPr algn="just">
                        <a:lnSpc>
                          <a:spcPct val="115000"/>
                        </a:lnSpc>
                        <a:spcBef>
                          <a:spcPts val="600"/>
                        </a:spcBef>
                        <a:spcAft>
                          <a:spcPts val="600"/>
                        </a:spcAft>
                      </a:pPr>
                      <a:r>
                        <a:rPr lang="en-US" sz="1400" dirty="0" smtClean="0">
                          <a:effectLst/>
                          <a:latin typeface="Aharoni" panose="02010803020104030203" pitchFamily="2" charset="-79"/>
                          <a:cs typeface="Aharoni" panose="02010803020104030203" pitchFamily="2" charset="-79"/>
                        </a:rPr>
                        <a:t> </a:t>
                      </a:r>
                      <a:endParaRPr lang="en-US" sz="1400" dirty="0">
                        <a:solidFill>
                          <a:srgbClr val="000000"/>
                        </a:solidFill>
                        <a:effectLst/>
                        <a:latin typeface="Aharoni" panose="02010803020104030203" pitchFamily="2" charset="-79"/>
                        <a:ea typeface="Calibri"/>
                        <a:cs typeface="Aharoni" panose="02010803020104030203" pitchFamily="2" charset="-79"/>
                      </a:endParaRPr>
                    </a:p>
                  </a:txBody>
                  <a:tcPr marL="43907" marR="43907" marT="0" marB="0"/>
                </a:tc>
              </a:tr>
            </a:tbl>
          </a:graphicData>
        </a:graphic>
      </p:graphicFrame>
    </p:spTree>
    <p:extLst>
      <p:ext uri="{BB962C8B-B14F-4D97-AF65-F5344CB8AC3E}">
        <p14:creationId xmlns:p14="http://schemas.microsoft.com/office/powerpoint/2010/main" val="10805308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ctr">
            <a:normAutofit/>
          </a:bodyPr>
          <a:lstStyle/>
          <a:p>
            <a:r>
              <a:rPr lang="en-US" sz="3600" dirty="0" smtClean="0"/>
              <a:t>Preliminary result </a:t>
            </a:r>
            <a:r>
              <a:rPr lang="en-US" sz="3600" dirty="0"/>
              <a:t>s</a:t>
            </a:r>
            <a:r>
              <a:rPr lang="en-US" sz="3600" dirty="0" smtClean="0"/>
              <a:t>ummary:</a:t>
            </a:r>
            <a:br>
              <a:rPr lang="en-US" sz="3600" dirty="0" smtClean="0"/>
            </a:br>
            <a:r>
              <a:rPr lang="en-US" sz="3600" dirty="0" smtClean="0"/>
              <a:t>Factor Analysis</a:t>
            </a:r>
            <a:endParaRPr lang="en-US" sz="3600" dirty="0"/>
          </a:p>
        </p:txBody>
      </p:sp>
      <p:sp>
        <p:nvSpPr>
          <p:cNvPr id="3" name="Platshållare för innehåll 2"/>
          <p:cNvSpPr>
            <a:spLocks noGrp="1"/>
          </p:cNvSpPr>
          <p:nvPr>
            <p:ph idx="1"/>
          </p:nvPr>
        </p:nvSpPr>
        <p:spPr/>
        <p:txBody>
          <a:bodyPr>
            <a:normAutofit/>
          </a:bodyPr>
          <a:lstStyle/>
          <a:p>
            <a:r>
              <a:rPr lang="en-US" dirty="0" smtClean="0">
                <a:solidFill>
                  <a:srgbClr val="000000"/>
                </a:solidFill>
              </a:rPr>
              <a:t>Initial scale included 22 items</a:t>
            </a:r>
          </a:p>
          <a:p>
            <a:pPr lvl="1"/>
            <a:r>
              <a:rPr lang="en-US" dirty="0" smtClean="0">
                <a:solidFill>
                  <a:srgbClr val="000000"/>
                </a:solidFill>
              </a:rPr>
              <a:t>Removal of non-functional and double loaded items produced a final 10 item scale. </a:t>
            </a:r>
            <a:endParaRPr lang="en-US" dirty="0">
              <a:solidFill>
                <a:srgbClr val="000000"/>
              </a:solidFill>
            </a:endParaRPr>
          </a:p>
          <a:p>
            <a:r>
              <a:rPr lang="en-US" dirty="0" smtClean="0">
                <a:solidFill>
                  <a:srgbClr val="000000"/>
                </a:solidFill>
              </a:rPr>
              <a:t>The </a:t>
            </a:r>
            <a:r>
              <a:rPr lang="en-US" dirty="0" smtClean="0">
                <a:solidFill>
                  <a:srgbClr val="000000"/>
                </a:solidFill>
              </a:rPr>
              <a:t>scale was evaluated across three primary factors:</a:t>
            </a:r>
          </a:p>
          <a:p>
            <a:pPr lvl="1"/>
            <a:r>
              <a:rPr lang="en-US" dirty="0" smtClean="0">
                <a:solidFill>
                  <a:srgbClr val="000000"/>
                </a:solidFill>
              </a:rPr>
              <a:t>Valued action</a:t>
            </a:r>
          </a:p>
          <a:p>
            <a:pPr lvl="1"/>
            <a:r>
              <a:rPr lang="en-US" dirty="0" smtClean="0">
                <a:solidFill>
                  <a:srgbClr val="000000"/>
                </a:solidFill>
              </a:rPr>
              <a:t>Flexible awareness </a:t>
            </a:r>
          </a:p>
          <a:p>
            <a:pPr lvl="1"/>
            <a:r>
              <a:rPr lang="en-US" dirty="0" smtClean="0">
                <a:solidFill>
                  <a:srgbClr val="000000"/>
                </a:solidFill>
              </a:rPr>
              <a:t>Acceptance.  </a:t>
            </a:r>
          </a:p>
          <a:p>
            <a:r>
              <a:rPr lang="en-US" dirty="0" smtClean="0">
                <a:solidFill>
                  <a:srgbClr val="000000"/>
                </a:solidFill>
              </a:rPr>
              <a:t>Reliability: Internal consistency  </a:t>
            </a:r>
            <a:r>
              <a:rPr lang="sv-SE" dirty="0">
                <a:solidFill>
                  <a:srgbClr val="000000"/>
                </a:solidFill>
                <a:cs typeface="Aharoni" panose="02010803020104030203" pitchFamily="2" charset="-79"/>
              </a:rPr>
              <a:t>α = .8. </a:t>
            </a:r>
            <a:endParaRPr lang="en-US" dirty="0">
              <a:solidFill>
                <a:srgbClr val="000000"/>
              </a:solidFill>
            </a:endParaRPr>
          </a:p>
        </p:txBody>
      </p:sp>
    </p:spTree>
    <p:extLst>
      <p:ext uri="{BB962C8B-B14F-4D97-AF65-F5344CB8AC3E}">
        <p14:creationId xmlns:p14="http://schemas.microsoft.com/office/powerpoint/2010/main" val="38039456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49274" y="0"/>
            <a:ext cx="8042276" cy="1754327"/>
          </a:xfrm>
        </p:spPr>
        <p:txBody>
          <a:bodyPr>
            <a:spAutoFit/>
          </a:bodyPr>
          <a:lstStyle/>
          <a:p>
            <a:r>
              <a:rPr lang="en-US" sz="3600" dirty="0" smtClean="0">
                <a:cs typeface="Aharoni"/>
              </a:rPr>
              <a:t>Intervention sensitivity tested in a controlled group trial for elite hockey players </a:t>
            </a:r>
            <a:endParaRPr lang="en-US" sz="3600" dirty="0">
              <a:cs typeface="Aharoni"/>
            </a:endParaRPr>
          </a:p>
        </p:txBody>
      </p:sp>
      <p:graphicFrame>
        <p:nvGraphicFramePr>
          <p:cNvPr id="5" name="Platshållare för innehåll 4"/>
          <p:cNvGraphicFramePr>
            <a:graphicFrameLocks noGrp="1"/>
          </p:cNvGraphicFramePr>
          <p:nvPr>
            <p:ph sz="half" idx="1"/>
            <p:extLst>
              <p:ext uri="{D42A27DB-BD31-4B8C-83A1-F6EECF244321}">
                <p14:modId xmlns:p14="http://schemas.microsoft.com/office/powerpoint/2010/main" val="1442389316"/>
              </p:ext>
            </p:extLst>
          </p:nvPr>
        </p:nvGraphicFramePr>
        <p:xfrm>
          <a:off x="0" y="2302569"/>
          <a:ext cx="9144002" cy="4615337"/>
        </p:xfrm>
        <a:graphic>
          <a:graphicData uri="http://schemas.openxmlformats.org/drawingml/2006/table">
            <a:tbl>
              <a:tblPr firstRow="1" firstCol="1" bandRow="1">
                <a:tableStyleId>{5C22544A-7EE6-4342-B048-85BDC9FD1C3A}</a:tableStyleId>
              </a:tblPr>
              <a:tblGrid>
                <a:gridCol w="1542360"/>
                <a:gridCol w="1753466"/>
                <a:gridCol w="1231136"/>
                <a:gridCol w="1400909"/>
                <a:gridCol w="1012756"/>
                <a:gridCol w="881349"/>
                <a:gridCol w="1322026"/>
              </a:tblGrid>
              <a:tr h="922203">
                <a:tc>
                  <a:txBody>
                    <a:bodyPr/>
                    <a:lstStyle/>
                    <a:p>
                      <a:pPr>
                        <a:lnSpc>
                          <a:spcPct val="115000"/>
                        </a:lnSpc>
                        <a:spcAft>
                          <a:spcPts val="0"/>
                        </a:spcAft>
                      </a:pPr>
                      <a:r>
                        <a:rPr lang="sv-SE" sz="700" dirty="0">
                          <a:effectLst/>
                        </a:rPr>
                        <a:t> </a:t>
                      </a:r>
                      <a:endParaRPr lang="sv-SE" sz="900" dirty="0">
                        <a:solidFill>
                          <a:srgbClr val="000000"/>
                        </a:solidFill>
                        <a:effectLst/>
                        <a:latin typeface="Times New Roman"/>
                        <a:ea typeface="Calibri"/>
                        <a:cs typeface="Times New Roman"/>
                      </a:endParaRPr>
                    </a:p>
                  </a:txBody>
                  <a:tcPr marL="50019" marR="50019" marT="0" marB="0">
                    <a:solidFill>
                      <a:srgbClr val="09213B"/>
                    </a:solidFill>
                  </a:tcPr>
                </a:tc>
                <a:tc>
                  <a:txBody>
                    <a:bodyPr/>
                    <a:lstStyle/>
                    <a:p>
                      <a:pPr>
                        <a:lnSpc>
                          <a:spcPct val="115000"/>
                        </a:lnSpc>
                        <a:spcAft>
                          <a:spcPts val="0"/>
                        </a:spcAft>
                      </a:pPr>
                      <a:r>
                        <a:rPr lang="en-US" sz="1800" dirty="0" smtClean="0">
                          <a:solidFill>
                            <a:schemeClr val="lt1"/>
                          </a:solidFill>
                          <a:effectLst/>
                          <a:latin typeface="Aharoni" panose="02010803020104030203" pitchFamily="2" charset="-79"/>
                          <a:ea typeface="+mn-ea"/>
                          <a:cs typeface="Aharoni" panose="02010803020104030203" pitchFamily="2" charset="-79"/>
                        </a:rPr>
                        <a:t>Participants</a:t>
                      </a:r>
                      <a:endParaRPr lang="sv-SE" sz="18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nchor="ctr">
                    <a:solidFill>
                      <a:srgbClr val="09213B"/>
                    </a:solidFill>
                  </a:tcPr>
                </a:tc>
                <a:tc>
                  <a:txBody>
                    <a:bodyPr/>
                    <a:lstStyle/>
                    <a:p>
                      <a:pPr>
                        <a:lnSpc>
                          <a:spcPct val="115000"/>
                        </a:lnSpc>
                        <a:spcAft>
                          <a:spcPts val="0"/>
                        </a:spcAft>
                      </a:pPr>
                      <a:r>
                        <a:rPr lang="en-US" sz="1800" dirty="0" smtClean="0">
                          <a:effectLst/>
                          <a:latin typeface="Aharoni" panose="02010803020104030203" pitchFamily="2" charset="-79"/>
                          <a:cs typeface="Aharoni" panose="02010803020104030203" pitchFamily="2" charset="-79"/>
                        </a:rPr>
                        <a:t>Pre </a:t>
                      </a:r>
                      <a:r>
                        <a:rPr lang="en-US" sz="1800" dirty="0">
                          <a:effectLst/>
                          <a:latin typeface="Aharoni" panose="02010803020104030203" pitchFamily="2" charset="-79"/>
                          <a:cs typeface="Aharoni" panose="02010803020104030203" pitchFamily="2" charset="-79"/>
                        </a:rPr>
                        <a:t>ACT </a:t>
                      </a:r>
                      <a:endParaRPr lang="sv-SE" sz="18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nchor="ctr">
                    <a:solidFill>
                      <a:srgbClr val="09213B"/>
                    </a:solidFill>
                  </a:tcPr>
                </a:tc>
                <a:tc>
                  <a:txBody>
                    <a:bodyPr/>
                    <a:lstStyle/>
                    <a:p>
                      <a:pPr>
                        <a:lnSpc>
                          <a:spcPct val="115000"/>
                        </a:lnSpc>
                        <a:spcAft>
                          <a:spcPts val="0"/>
                        </a:spcAft>
                      </a:pPr>
                      <a:r>
                        <a:rPr lang="en-US" sz="1800" dirty="0" smtClean="0">
                          <a:effectLst/>
                          <a:latin typeface="Aharoni" panose="02010803020104030203" pitchFamily="2" charset="-79"/>
                          <a:cs typeface="Aharoni" panose="02010803020104030203" pitchFamily="2" charset="-79"/>
                        </a:rPr>
                        <a:t>Post ACT</a:t>
                      </a:r>
                      <a:endParaRPr lang="sv-SE" sz="18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nchor="ctr">
                    <a:solidFill>
                      <a:srgbClr val="09213B"/>
                    </a:solidFill>
                  </a:tcPr>
                </a:tc>
                <a:tc>
                  <a:txBody>
                    <a:bodyPr/>
                    <a:lstStyle/>
                    <a:p>
                      <a:pPr>
                        <a:lnSpc>
                          <a:spcPct val="115000"/>
                        </a:lnSpc>
                        <a:spcAft>
                          <a:spcPts val="0"/>
                        </a:spcAft>
                      </a:pPr>
                      <a:endParaRPr lang="en-US" sz="1800" dirty="0" smtClean="0">
                        <a:effectLst/>
                        <a:latin typeface="Aharoni" panose="02010803020104030203" pitchFamily="2" charset="-79"/>
                        <a:cs typeface="Aharoni" panose="02010803020104030203" pitchFamily="2" charset="-79"/>
                      </a:endParaRPr>
                    </a:p>
                    <a:p>
                      <a:pPr>
                        <a:lnSpc>
                          <a:spcPct val="115000"/>
                        </a:lnSpc>
                        <a:spcAft>
                          <a:spcPts val="0"/>
                        </a:spcAft>
                      </a:pPr>
                      <a:r>
                        <a:rPr lang="en-US" sz="1800" dirty="0" smtClean="0">
                          <a:effectLst/>
                          <a:latin typeface="Aharoni" panose="02010803020104030203" pitchFamily="2" charset="-79"/>
                          <a:cs typeface="Aharoni" panose="02010803020104030203" pitchFamily="2" charset="-79"/>
                        </a:rPr>
                        <a:t>Cohen’s </a:t>
                      </a:r>
                      <a:r>
                        <a:rPr lang="en-US" sz="1800" dirty="0">
                          <a:effectLst/>
                          <a:latin typeface="Aharoni" panose="02010803020104030203" pitchFamily="2" charset="-79"/>
                          <a:cs typeface="Aharoni" panose="02010803020104030203" pitchFamily="2" charset="-79"/>
                        </a:rPr>
                        <a:t>d</a:t>
                      </a:r>
                      <a:endParaRPr lang="sv-SE" sz="18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nchor="ctr">
                    <a:solidFill>
                      <a:srgbClr val="09213B"/>
                    </a:solidFill>
                  </a:tcPr>
                </a:tc>
                <a:tc>
                  <a:txBody>
                    <a:bodyPr/>
                    <a:lstStyle/>
                    <a:p>
                      <a:pPr>
                        <a:lnSpc>
                          <a:spcPct val="115000"/>
                        </a:lnSpc>
                        <a:spcAft>
                          <a:spcPts val="0"/>
                        </a:spcAft>
                      </a:pPr>
                      <a:endParaRPr lang="sv-SE" sz="1800" dirty="0" smtClean="0">
                        <a:effectLst/>
                        <a:latin typeface="Aharoni" panose="02010803020104030203" pitchFamily="2" charset="-79"/>
                        <a:cs typeface="Aharoni" panose="02010803020104030203" pitchFamily="2" charset="-79"/>
                      </a:endParaRPr>
                    </a:p>
                    <a:p>
                      <a:pPr>
                        <a:lnSpc>
                          <a:spcPct val="115000"/>
                        </a:lnSpc>
                        <a:spcAft>
                          <a:spcPts val="0"/>
                        </a:spcAft>
                      </a:pPr>
                      <a:r>
                        <a:rPr lang="sv-SE" sz="1800" dirty="0" smtClean="0">
                          <a:effectLst/>
                          <a:latin typeface="Aharoni" panose="02010803020104030203" pitchFamily="2" charset="-79"/>
                          <a:cs typeface="Aharoni" panose="02010803020104030203" pitchFamily="2" charset="-79"/>
                        </a:rPr>
                        <a:t>T-</a:t>
                      </a:r>
                      <a:r>
                        <a:rPr lang="sv-SE" sz="1800" dirty="0" err="1" smtClean="0">
                          <a:effectLst/>
                          <a:latin typeface="Aharoni" panose="02010803020104030203" pitchFamily="2" charset="-79"/>
                          <a:cs typeface="Aharoni" panose="02010803020104030203" pitchFamily="2" charset="-79"/>
                        </a:rPr>
                        <a:t>value</a:t>
                      </a:r>
                      <a:endParaRPr lang="sv-SE" sz="1800" dirty="0">
                        <a:effectLst/>
                        <a:latin typeface="Aharoni" panose="02010803020104030203" pitchFamily="2" charset="-79"/>
                        <a:cs typeface="Aharoni" panose="02010803020104030203" pitchFamily="2" charset="-79"/>
                      </a:endParaRPr>
                    </a:p>
                    <a:p>
                      <a:pPr>
                        <a:lnSpc>
                          <a:spcPct val="115000"/>
                        </a:lnSpc>
                        <a:spcAft>
                          <a:spcPts val="0"/>
                        </a:spcAft>
                      </a:pPr>
                      <a:r>
                        <a:rPr lang="sv-SE" sz="1800" dirty="0">
                          <a:effectLst/>
                          <a:latin typeface="Aharoni" panose="02010803020104030203" pitchFamily="2" charset="-79"/>
                          <a:cs typeface="Aharoni" panose="02010803020104030203" pitchFamily="2" charset="-79"/>
                        </a:rPr>
                        <a:t> </a:t>
                      </a:r>
                      <a:endParaRPr lang="sv-SE" sz="18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nchor="ctr">
                    <a:solidFill>
                      <a:srgbClr val="09213B"/>
                    </a:solidFill>
                  </a:tcPr>
                </a:tc>
                <a:tc>
                  <a:txBody>
                    <a:bodyPr/>
                    <a:lstStyle/>
                    <a:p>
                      <a:pPr>
                        <a:lnSpc>
                          <a:spcPct val="115000"/>
                        </a:lnSpc>
                        <a:spcAft>
                          <a:spcPts val="0"/>
                        </a:spcAft>
                      </a:pPr>
                      <a:r>
                        <a:rPr lang="sv-SE" sz="1800" dirty="0" smtClean="0">
                          <a:effectLst/>
                          <a:latin typeface="Aharoni" panose="02010803020104030203" pitchFamily="2" charset="-79"/>
                          <a:cs typeface="Aharoni" panose="02010803020104030203" pitchFamily="2" charset="-79"/>
                        </a:rPr>
                        <a:t>P-</a:t>
                      </a:r>
                      <a:r>
                        <a:rPr lang="sv-SE" sz="1800" dirty="0" err="1" smtClean="0">
                          <a:effectLst/>
                          <a:latin typeface="Aharoni" panose="02010803020104030203" pitchFamily="2" charset="-79"/>
                          <a:cs typeface="Aharoni" panose="02010803020104030203" pitchFamily="2" charset="-79"/>
                        </a:rPr>
                        <a:t>value</a:t>
                      </a:r>
                      <a:endParaRPr lang="sv-SE" sz="18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nchor="ctr">
                    <a:solidFill>
                      <a:srgbClr val="09213B"/>
                    </a:solidFill>
                  </a:tcPr>
                </a:tc>
              </a:tr>
              <a:tr h="838366">
                <a:tc>
                  <a:txBody>
                    <a:bodyPr/>
                    <a:lstStyle/>
                    <a:p>
                      <a:pPr>
                        <a:lnSpc>
                          <a:spcPct val="115000"/>
                        </a:lnSpc>
                        <a:spcAft>
                          <a:spcPts val="0"/>
                        </a:spcAft>
                      </a:pPr>
                      <a:r>
                        <a:rPr lang="sv-SE" sz="700" dirty="0">
                          <a:effectLst/>
                        </a:rPr>
                        <a:t> </a:t>
                      </a:r>
                      <a:endParaRPr lang="sv-SE" sz="900" dirty="0">
                        <a:solidFill>
                          <a:srgbClr val="000000"/>
                        </a:solidFill>
                        <a:effectLst/>
                        <a:latin typeface="Times New Roman"/>
                        <a:ea typeface="Calibri"/>
                        <a:cs typeface="Times New Roman"/>
                      </a:endParaRPr>
                    </a:p>
                  </a:txBody>
                  <a:tcPr marL="50019" marR="50019" marT="0" marB="0">
                    <a:solidFill>
                      <a:srgbClr val="09213B"/>
                    </a:solidFill>
                  </a:tcPr>
                </a:tc>
                <a:tc>
                  <a:txBody>
                    <a:bodyPr/>
                    <a:lstStyle/>
                    <a:p>
                      <a:pPr>
                        <a:lnSpc>
                          <a:spcPct val="115000"/>
                        </a:lnSpc>
                        <a:spcAft>
                          <a:spcPts val="0"/>
                        </a:spcAft>
                      </a:pPr>
                      <a:r>
                        <a:rPr lang="sv-SE" sz="2000" dirty="0">
                          <a:effectLst/>
                          <a:latin typeface="Aharoni" panose="02010803020104030203" pitchFamily="2" charset="-79"/>
                          <a:cs typeface="Aharoni" panose="02010803020104030203" pitchFamily="2" charset="-79"/>
                        </a:rPr>
                        <a:t> </a:t>
                      </a:r>
                    </a:p>
                    <a:p>
                      <a:pPr>
                        <a:lnSpc>
                          <a:spcPct val="115000"/>
                        </a:lnSpc>
                        <a:spcAft>
                          <a:spcPts val="0"/>
                        </a:spcAft>
                        <a:tabLst>
                          <a:tab pos="617220" algn="ctr"/>
                        </a:tabLst>
                      </a:pPr>
                      <a:r>
                        <a:rPr lang="sv-SE" sz="2000" dirty="0">
                          <a:effectLst/>
                          <a:latin typeface="Aharoni" panose="02010803020104030203" pitchFamily="2" charset="-79"/>
                          <a:cs typeface="Aharoni" panose="02010803020104030203" pitchFamily="2" charset="-79"/>
                        </a:rPr>
                        <a:t>	</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dirty="0" smtClean="0">
                          <a:effectLst/>
                          <a:latin typeface="Aharoni" panose="02010803020104030203" pitchFamily="2" charset="-79"/>
                          <a:cs typeface="Aharoni" panose="02010803020104030203" pitchFamily="2" charset="-79"/>
                        </a:rPr>
                        <a:t>M (</a:t>
                      </a:r>
                      <a:r>
                        <a:rPr lang="en-US" sz="2000" dirty="0">
                          <a:effectLst/>
                          <a:latin typeface="Aharoni" panose="02010803020104030203" pitchFamily="2" charset="-79"/>
                          <a:cs typeface="Aharoni" panose="02010803020104030203" pitchFamily="2" charset="-79"/>
                        </a:rPr>
                        <a:t>SD</a:t>
                      </a:r>
                      <a:r>
                        <a:rPr lang="en-US" sz="2000" dirty="0" smtClean="0">
                          <a:effectLst/>
                          <a:latin typeface="Aharoni" panose="02010803020104030203" pitchFamily="2" charset="-79"/>
                          <a:cs typeface="Aharoni" panose="02010803020104030203" pitchFamily="2" charset="-79"/>
                        </a:rPr>
                        <a:t>)</a:t>
                      </a:r>
                    </a:p>
                    <a:p>
                      <a:pPr>
                        <a:lnSpc>
                          <a:spcPct val="115000"/>
                        </a:lnSpc>
                        <a:spcAft>
                          <a:spcPts val="0"/>
                        </a:spcAft>
                      </a:pPr>
                      <a:r>
                        <a:rPr lang="en-US" sz="2000" dirty="0" smtClean="0">
                          <a:solidFill>
                            <a:srgbClr val="000000"/>
                          </a:solidFill>
                          <a:effectLst/>
                          <a:latin typeface="Aharoni" panose="02010803020104030203" pitchFamily="2" charset="-79"/>
                          <a:ea typeface="Calibri"/>
                          <a:cs typeface="Aharoni" panose="02010803020104030203" pitchFamily="2" charset="-79"/>
                        </a:rPr>
                        <a:t>VAMS</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dirty="0" smtClean="0">
                          <a:effectLst/>
                          <a:latin typeface="Aharoni" panose="02010803020104030203" pitchFamily="2" charset="-79"/>
                          <a:cs typeface="Aharoni" panose="02010803020104030203" pitchFamily="2" charset="-79"/>
                        </a:rPr>
                        <a:t>M (</a:t>
                      </a:r>
                      <a:r>
                        <a:rPr lang="en-US" sz="2000" dirty="0">
                          <a:effectLst/>
                          <a:latin typeface="Aharoni" panose="02010803020104030203" pitchFamily="2" charset="-79"/>
                          <a:cs typeface="Aharoni" panose="02010803020104030203" pitchFamily="2" charset="-79"/>
                        </a:rPr>
                        <a:t>SD</a:t>
                      </a:r>
                      <a:r>
                        <a:rPr lang="en-US" sz="2000" dirty="0" smtClean="0">
                          <a:effectLst/>
                          <a:latin typeface="Aharoni" panose="02010803020104030203" pitchFamily="2" charset="-79"/>
                          <a:cs typeface="Aharoni" panose="02010803020104030203" pitchFamily="2" charset="-79"/>
                        </a:rPr>
                        <a:t>)</a:t>
                      </a:r>
                    </a:p>
                    <a:p>
                      <a:pPr>
                        <a:lnSpc>
                          <a:spcPct val="115000"/>
                        </a:lnSpc>
                        <a:spcAft>
                          <a:spcPts val="0"/>
                        </a:spcAft>
                      </a:pPr>
                      <a:r>
                        <a:rPr lang="en-US" sz="2000" dirty="0" smtClean="0">
                          <a:solidFill>
                            <a:srgbClr val="000000"/>
                          </a:solidFill>
                          <a:effectLst/>
                          <a:latin typeface="Aharoni" panose="02010803020104030203" pitchFamily="2" charset="-79"/>
                          <a:ea typeface="Calibri"/>
                          <a:cs typeface="Aharoni" panose="02010803020104030203" pitchFamily="2" charset="-79"/>
                        </a:rPr>
                        <a:t>VAMS</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dirty="0">
                          <a:effectLst/>
                          <a:latin typeface="Aharoni" panose="02010803020104030203" pitchFamily="2" charset="-79"/>
                          <a:cs typeface="Aharoni" panose="02010803020104030203" pitchFamily="2" charset="-79"/>
                        </a:rPr>
                        <a:t> </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dirty="0">
                          <a:effectLst/>
                          <a:latin typeface="Aharoni" panose="02010803020104030203" pitchFamily="2" charset="-79"/>
                          <a:cs typeface="Aharoni" panose="02010803020104030203" pitchFamily="2" charset="-79"/>
                        </a:rPr>
                        <a:t> </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dirty="0">
                          <a:effectLst/>
                          <a:latin typeface="Aharoni" panose="02010803020104030203" pitchFamily="2" charset="-79"/>
                          <a:cs typeface="Aharoni" panose="02010803020104030203" pitchFamily="2" charset="-79"/>
                        </a:rPr>
                        <a:t> </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r>
              <a:tr h="1509059">
                <a:tc>
                  <a:txBody>
                    <a:bodyPr/>
                    <a:lstStyle/>
                    <a:p>
                      <a:pPr>
                        <a:lnSpc>
                          <a:spcPct val="115000"/>
                        </a:lnSpc>
                        <a:spcAft>
                          <a:spcPts val="0"/>
                        </a:spcAft>
                      </a:pPr>
                      <a:r>
                        <a:rPr lang="en-US" sz="1800" dirty="0" smtClean="0">
                          <a:effectLst/>
                          <a:latin typeface="Aharoni" panose="02010803020104030203" pitchFamily="2" charset="-79"/>
                          <a:cs typeface="Aharoni" panose="02010803020104030203" pitchFamily="2" charset="-79"/>
                        </a:rPr>
                        <a:t>ACT-training</a:t>
                      </a:r>
                      <a:endParaRPr lang="sv-SE" sz="18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solidFill>
                      <a:srgbClr val="09213B"/>
                    </a:solidFill>
                  </a:tcPr>
                </a:tc>
                <a:tc>
                  <a:txBody>
                    <a:bodyPr/>
                    <a:lstStyle/>
                    <a:p>
                      <a:pPr>
                        <a:lnSpc>
                          <a:spcPct val="115000"/>
                        </a:lnSpc>
                        <a:spcAft>
                          <a:spcPts val="0"/>
                        </a:spcAft>
                      </a:pPr>
                      <a:r>
                        <a:rPr lang="en-US" sz="2400" dirty="0">
                          <a:effectLst/>
                          <a:latin typeface="Aharoni" panose="02010803020104030203" pitchFamily="2" charset="-79"/>
                          <a:cs typeface="Aharoni" panose="02010803020104030203" pitchFamily="2" charset="-79"/>
                        </a:rPr>
                        <a:t>13</a:t>
                      </a:r>
                      <a:endParaRPr lang="sv-SE" sz="24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400">
                          <a:effectLst/>
                          <a:latin typeface="Aharoni" panose="02010803020104030203" pitchFamily="2" charset="-79"/>
                          <a:cs typeface="Aharoni" panose="02010803020104030203" pitchFamily="2" charset="-79"/>
                        </a:rPr>
                        <a:t>54 (9,4)</a:t>
                      </a:r>
                      <a:endParaRPr lang="sv-SE" sz="240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400" dirty="0">
                          <a:effectLst/>
                          <a:latin typeface="Aharoni" panose="02010803020104030203" pitchFamily="2" charset="-79"/>
                          <a:cs typeface="Aharoni" panose="02010803020104030203" pitchFamily="2" charset="-79"/>
                        </a:rPr>
                        <a:t>45,8 (6,1)</a:t>
                      </a:r>
                      <a:endParaRPr lang="sv-SE" sz="2400" dirty="0">
                        <a:effectLst/>
                        <a:latin typeface="Aharoni" panose="02010803020104030203" pitchFamily="2" charset="-79"/>
                        <a:cs typeface="Aharoni" panose="02010803020104030203" pitchFamily="2" charset="-79"/>
                      </a:endParaRPr>
                    </a:p>
                    <a:p>
                      <a:pPr>
                        <a:lnSpc>
                          <a:spcPct val="115000"/>
                        </a:lnSpc>
                        <a:spcAft>
                          <a:spcPts val="0"/>
                        </a:spcAft>
                      </a:pPr>
                      <a:r>
                        <a:rPr lang="en-US" sz="2400" dirty="0">
                          <a:effectLst/>
                          <a:latin typeface="Aharoni" panose="02010803020104030203" pitchFamily="2" charset="-79"/>
                          <a:cs typeface="Aharoni" panose="02010803020104030203" pitchFamily="2" charset="-79"/>
                        </a:rPr>
                        <a:t> </a:t>
                      </a:r>
                      <a:endParaRPr lang="sv-SE" sz="24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a:effectLst/>
                          <a:latin typeface="Aharoni" panose="02010803020104030203" pitchFamily="2" charset="-79"/>
                          <a:cs typeface="Aharoni" panose="02010803020104030203" pitchFamily="2" charset="-79"/>
                        </a:rPr>
                        <a:t>1.04</a:t>
                      </a:r>
                      <a:endParaRPr lang="sv-SE" sz="200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a:effectLst/>
                          <a:latin typeface="Aharoni" panose="02010803020104030203" pitchFamily="2" charset="-79"/>
                          <a:cs typeface="Aharoni" panose="02010803020104030203" pitchFamily="2" charset="-79"/>
                        </a:rPr>
                        <a:t>2.83</a:t>
                      </a:r>
                      <a:endParaRPr lang="sv-SE" sz="200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dirty="0">
                          <a:effectLst/>
                          <a:latin typeface="Aharoni" panose="02010803020104030203" pitchFamily="2" charset="-79"/>
                          <a:cs typeface="Aharoni" panose="02010803020104030203" pitchFamily="2" charset="-79"/>
                        </a:rPr>
                        <a:t>.015</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r>
              <a:tr h="1006040">
                <a:tc>
                  <a:txBody>
                    <a:bodyPr/>
                    <a:lstStyle/>
                    <a:p>
                      <a:pPr>
                        <a:lnSpc>
                          <a:spcPct val="115000"/>
                        </a:lnSpc>
                        <a:spcAft>
                          <a:spcPts val="0"/>
                        </a:spcAft>
                      </a:pPr>
                      <a:r>
                        <a:rPr lang="en-US" sz="1800" dirty="0" smtClean="0">
                          <a:effectLst/>
                        </a:rPr>
                        <a:t>Control group</a:t>
                      </a:r>
                      <a:endParaRPr lang="sv-SE" sz="1800" dirty="0">
                        <a:solidFill>
                          <a:srgbClr val="000000"/>
                        </a:solidFill>
                        <a:effectLst/>
                        <a:latin typeface="Times New Roman"/>
                        <a:ea typeface="Calibri"/>
                        <a:cs typeface="Times New Roman"/>
                      </a:endParaRPr>
                    </a:p>
                  </a:txBody>
                  <a:tcPr marL="50019" marR="50019" marT="0" marB="0">
                    <a:solidFill>
                      <a:srgbClr val="09213B"/>
                    </a:solidFill>
                  </a:tcPr>
                </a:tc>
                <a:tc>
                  <a:txBody>
                    <a:bodyPr/>
                    <a:lstStyle/>
                    <a:p>
                      <a:pPr>
                        <a:lnSpc>
                          <a:spcPct val="115000"/>
                        </a:lnSpc>
                        <a:spcAft>
                          <a:spcPts val="0"/>
                        </a:spcAft>
                      </a:pPr>
                      <a:r>
                        <a:rPr lang="en-US" sz="2400">
                          <a:effectLst/>
                          <a:latin typeface="Aharoni" panose="02010803020104030203" pitchFamily="2" charset="-79"/>
                          <a:cs typeface="Aharoni" panose="02010803020104030203" pitchFamily="2" charset="-79"/>
                        </a:rPr>
                        <a:t>8</a:t>
                      </a:r>
                      <a:endParaRPr lang="sv-SE" sz="240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400">
                          <a:effectLst/>
                          <a:latin typeface="Aharoni" panose="02010803020104030203" pitchFamily="2" charset="-79"/>
                          <a:cs typeface="Aharoni" panose="02010803020104030203" pitchFamily="2" charset="-79"/>
                        </a:rPr>
                        <a:t>50,25 (10,4)</a:t>
                      </a:r>
                      <a:endParaRPr lang="sv-SE" sz="240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400" dirty="0">
                          <a:effectLst/>
                          <a:latin typeface="Aharoni" panose="02010803020104030203" pitchFamily="2" charset="-79"/>
                          <a:cs typeface="Aharoni" panose="02010803020104030203" pitchFamily="2" charset="-79"/>
                        </a:rPr>
                        <a:t>50,5 (10,8)</a:t>
                      </a:r>
                      <a:endParaRPr lang="sv-SE" sz="24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dirty="0">
                          <a:effectLst/>
                          <a:latin typeface="Aharoni" panose="02010803020104030203" pitchFamily="2" charset="-79"/>
                          <a:cs typeface="Aharoni" panose="02010803020104030203" pitchFamily="2" charset="-79"/>
                        </a:rPr>
                        <a:t>.02</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a:effectLst/>
                          <a:latin typeface="Aharoni" panose="02010803020104030203" pitchFamily="2" charset="-79"/>
                          <a:cs typeface="Aharoni" panose="02010803020104030203" pitchFamily="2" charset="-79"/>
                        </a:rPr>
                        <a:t>.05</a:t>
                      </a:r>
                      <a:endParaRPr lang="sv-SE" sz="200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c>
                  <a:txBody>
                    <a:bodyPr/>
                    <a:lstStyle/>
                    <a:p>
                      <a:pPr>
                        <a:lnSpc>
                          <a:spcPct val="115000"/>
                        </a:lnSpc>
                        <a:spcAft>
                          <a:spcPts val="0"/>
                        </a:spcAft>
                      </a:pPr>
                      <a:r>
                        <a:rPr lang="en-US" sz="2000" dirty="0">
                          <a:effectLst/>
                          <a:latin typeface="Aharoni" panose="02010803020104030203" pitchFamily="2" charset="-79"/>
                          <a:cs typeface="Aharoni" panose="02010803020104030203" pitchFamily="2" charset="-79"/>
                        </a:rPr>
                        <a:t>.96</a:t>
                      </a:r>
                      <a:endParaRPr lang="sv-SE" sz="2000" dirty="0">
                        <a:solidFill>
                          <a:srgbClr val="000000"/>
                        </a:solidFill>
                        <a:effectLst/>
                        <a:latin typeface="Aharoni" panose="02010803020104030203" pitchFamily="2" charset="-79"/>
                        <a:ea typeface="Calibri"/>
                        <a:cs typeface="Aharoni" panose="02010803020104030203" pitchFamily="2" charset="-79"/>
                      </a:endParaRPr>
                    </a:p>
                  </a:txBody>
                  <a:tcPr marL="50019" marR="50019" marT="0" marB="0"/>
                </a:tc>
              </a:tr>
            </a:tbl>
          </a:graphicData>
        </a:graphic>
      </p:graphicFrame>
    </p:spTree>
    <p:extLst>
      <p:ext uri="{BB962C8B-B14F-4D97-AF65-F5344CB8AC3E}">
        <p14:creationId xmlns:p14="http://schemas.microsoft.com/office/powerpoint/2010/main" val="31633911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
  <a:themeElements>
    <a:clrScheme name="Bris">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is">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Bris.thmx</Template>
  <TotalTime>6143</TotalTime>
  <Words>924</Words>
  <Application>Microsoft Macintosh PowerPoint</Application>
  <PresentationFormat>Bildspel på skärmen (4:3)</PresentationFormat>
  <Paragraphs>167</Paragraphs>
  <Slides>12</Slides>
  <Notes>6</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12</vt:i4>
      </vt:variant>
    </vt:vector>
  </HeadingPairs>
  <TitlesOfParts>
    <vt:vector size="14" baseType="lpstr">
      <vt:lpstr>Bris</vt:lpstr>
      <vt:lpstr>Dokument</vt:lpstr>
      <vt:lpstr>Values, Acceptance, Mindfulness Scale (VAMS) for Ice Hockey Players:  Preliminary Psychometric Properties </vt:lpstr>
      <vt:lpstr>Thanks to!</vt:lpstr>
      <vt:lpstr>History</vt:lpstr>
      <vt:lpstr>Set-Up</vt:lpstr>
      <vt:lpstr>Concurrent and predictive Validity </vt:lpstr>
      <vt:lpstr>Preliminary result summary </vt:lpstr>
      <vt:lpstr>PowerPoint-presentation</vt:lpstr>
      <vt:lpstr>Preliminary result summary: Factor Analysis</vt:lpstr>
      <vt:lpstr>Intervention sensitivity tested in a controlled group trial for elite hockey players </vt:lpstr>
      <vt:lpstr>Preliminary result summary:  Treatment sensitivity </vt:lpstr>
      <vt:lpstr>Summary and Conclusions</vt:lpstr>
      <vt:lpstr>Thanks for your time</vt:lpstr>
    </vt:vector>
  </TitlesOfParts>
  <Company>Stockholms universitet , psyk inst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Psychometric Properties:  Values, Acceptance, Flexible Attention Scale  (VAMS) for Ice Hockey Players </dc:title>
  <dc:creator>Tobias Lundgren</dc:creator>
  <cp:lastModifiedBy>Tobias Lundgren</cp:lastModifiedBy>
  <cp:revision>9</cp:revision>
  <dcterms:created xsi:type="dcterms:W3CDTF">2015-07-12T21:05:27Z</dcterms:created>
  <dcterms:modified xsi:type="dcterms:W3CDTF">2015-07-19T05:55:36Z</dcterms:modified>
</cp:coreProperties>
</file>